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1.xml" ContentType="application/vnd.ms-office.chartcolorstyle+xml"/>
  <Override PartName="/ppt/charts/style61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64.xml" ContentType="application/vnd.ms-office.chartcolorstyle+xml"/>
  <Override PartName="/ppt/charts/style64.xml" ContentType="application/vnd.ms-office.chartstyle+xml"/>
  <Override PartName="/ppt/charts/colors65.xml" ContentType="application/vnd.ms-office.chartcolorstyle+xml"/>
  <Override PartName="/ppt/charts/style65.xml" ContentType="application/vnd.ms-office.chartstyle+xml"/>
  <Override PartName="/ppt/charts/colors66.xml" ContentType="application/vnd.ms-office.chartcolorstyle+xml"/>
  <Override PartName="/ppt/charts/style66.xml" ContentType="application/vnd.ms-office.chartstyle+xml"/>
  <Override PartName="/ppt/charts/colors67.xml" ContentType="application/vnd.ms-office.chartcolorstyle+xml"/>
  <Override PartName="/ppt/charts/style67.xml" ContentType="application/vnd.ms-office.chartstyle+xml"/>
  <Override PartName="/ppt/charts/colors68.xml" ContentType="application/vnd.ms-office.chartcolorstyle+xml"/>
  <Override PartName="/ppt/charts/style68.xml" ContentType="application/vnd.ms-office.chartstyle+xml"/>
  <Override PartName="/ppt/charts/colors69.xml" ContentType="application/vnd.ms-office.chartcolorstyle+xml"/>
  <Override PartName="/ppt/charts/style69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71.xml" ContentType="application/vnd.ms-office.chartcolorstyle+xml"/>
  <Override PartName="/ppt/charts/style71.xml" ContentType="application/vnd.ms-office.chartstyle+xml"/>
  <Override PartName="/ppt/charts/colors72.xml" ContentType="application/vnd.ms-office.chartcolorstyle+xml"/>
  <Override PartName="/ppt/charts/style72.xml" ContentType="application/vnd.ms-office.chartstyle+xml"/>
  <Override PartName="/ppt/charts/colors73.xml" ContentType="application/vnd.ms-office.chartcolorstyle+xml"/>
  <Override PartName="/ppt/charts/style73.xml" ContentType="application/vnd.ms-office.chartstyle+xml"/>
  <Override PartName="/ppt/charts/colors74.xml" ContentType="application/vnd.ms-office.chartcolorstyle+xml"/>
  <Override PartName="/ppt/charts/style74.xml" ContentType="application/vnd.ms-office.chartstyle+xml"/>
  <Override PartName="/ppt/charts/colors75.xml" ContentType="application/vnd.ms-office.chartcolorstyle+xml"/>
  <Override PartName="/ppt/charts/style75.xml" ContentType="application/vnd.ms-office.chartstyle+xml"/>
  <Override PartName="/ppt/charts/colors76.xml" ContentType="application/vnd.ms-office.chartcolorstyle+xml"/>
  <Override PartName="/ppt/charts/style76.xml" ContentType="application/vnd.ms-office.chartstyle+xml"/>
  <Override PartName="/ppt/charts/colors77.xml" ContentType="application/vnd.ms-office.chartcolorstyle+xml"/>
  <Override PartName="/ppt/charts/style77.xml" ContentType="application/vnd.ms-office.chartstyle+xml"/>
  <Override PartName="/ppt/charts/colors78.xml" ContentType="application/vnd.ms-office.chartcolorstyle+xml"/>
  <Override PartName="/ppt/charts/style78.xml" ContentType="application/vnd.ms-office.chartstyle+xml"/>
  <Override PartName="/ppt/charts/colors79.xml" ContentType="application/vnd.ms-office.chartcolorstyle+xml"/>
  <Override PartName="/ppt/charts/style79.xml" ContentType="application/vnd.ms-office.chartstyle+xml"/>
  <Override PartName="/ppt/charts/colors80.xml" ContentType="application/vnd.ms-office.chartcolorstyle+xml"/>
  <Override PartName="/ppt/charts/style80.xml" ContentType="application/vnd.ms-office.chartstyle+xml"/>
  <Override PartName="/ppt/charts/colors81.xml" ContentType="application/vnd.ms-office.chartcolorstyle+xml"/>
  <Override PartName="/ppt/charts/style81.xml" ContentType="application/vnd.ms-office.chartstyle+xml"/>
  <Override PartName="/ppt/charts/colors82.xml" ContentType="application/vnd.ms-office.chartcolorstyle+xml"/>
  <Override PartName="/ppt/charts/style82.xml" ContentType="application/vnd.ms-office.chartstyle+xml"/>
  <Override PartName="/ppt/charts/colors83.xml" ContentType="application/vnd.ms-office.chartcolorstyle+xml"/>
  <Override PartName="/ppt/charts/style83.xml" ContentType="application/vnd.ms-office.chartstyle+xml"/>
  <Override PartName="/ppt/charts/colors84.xml" ContentType="application/vnd.ms-office.chartcolorstyle+xml"/>
  <Override PartName="/ppt/charts/style84.xml" ContentType="application/vnd.ms-office.chartstyle+xml"/>
  <Override PartName="/ppt/charts/colors85.xml" ContentType="application/vnd.ms-office.chartcolorstyle+xml"/>
  <Override PartName="/ppt/charts/style85.xml" ContentType="application/vnd.ms-office.chartstyle+xml"/>
  <Override PartName="/ppt/charts/colors86.xml" ContentType="application/vnd.ms-office.chartcolorstyle+xml"/>
  <Override PartName="/ppt/charts/style86.xml" ContentType="application/vnd.ms-office.chartstyle+xml"/>
  <Override PartName="/ppt/charts/colors87.xml" ContentType="application/vnd.ms-office.chartcolorstyle+xml"/>
  <Override PartName="/ppt/charts/style87.xml" ContentType="application/vnd.ms-office.chartstyle+xml"/>
  <Override PartName="/ppt/charts/colors88.xml" ContentType="application/vnd.ms-office.chartcolorstyle+xml"/>
  <Override PartName="/ppt/charts/style88.xml" ContentType="application/vnd.ms-office.chartstyle+xml"/>
  <Override PartName="/ppt/charts/colors89.xml" ContentType="application/vnd.ms-office.chartcolorstyle+xml"/>
  <Override PartName="/ppt/charts/style89.xml" ContentType="application/vnd.ms-office.chartstyle+xml"/>
  <Override PartName="/ppt/charts/colors90.xml" ContentType="application/vnd.ms-office.chartcolorstyle+xml"/>
  <Override PartName="/ppt/charts/style90.xml" ContentType="application/vnd.ms-office.chartstyle+xml"/>
  <Override PartName="/ppt/charts/colors91.xml" ContentType="application/vnd.ms-office.chartcolorstyle+xml"/>
  <Override PartName="/ppt/charts/style91.xml" ContentType="application/vnd.ms-office.chartstyle+xml"/>
  <Override PartName="/ppt/charts/colors92.xml" ContentType="application/vnd.ms-office.chartcolorstyle+xml"/>
  <Override PartName="/ppt/charts/style92.xml" ContentType="application/vnd.ms-office.chartstyle+xml"/>
  <Override PartName="/ppt/charts/colors93.xml" ContentType="application/vnd.ms-office.chartcolorstyle+xml"/>
  <Override PartName="/ppt/charts/style93.xml" ContentType="application/vnd.ms-office.chartstyle+xml"/>
  <Override PartName="/ppt/charts/colors94.xml" ContentType="application/vnd.ms-office.chartcolorstyle+xml"/>
  <Override PartName="/ppt/charts/style94.xml" ContentType="application/vnd.ms-office.chartstyle+xml"/>
  <Override PartName="/ppt/charts/colors95.xml" ContentType="application/vnd.ms-office.chartcolorstyle+xml"/>
  <Override PartName="/ppt/charts/style95.xml" ContentType="application/vnd.ms-office.chartstyle+xml"/>
  <Override PartName="/ppt/charts/colors96.xml" ContentType="application/vnd.ms-office.chartcolorstyle+xml"/>
  <Override PartName="/ppt/charts/style96.xml" ContentType="application/vnd.ms-office.chartstyle+xml"/>
  <Override PartName="/ppt/charts/colors97.xml" ContentType="application/vnd.ms-office.chartcolorstyle+xml"/>
  <Override PartName="/ppt/charts/style97.xml" ContentType="application/vnd.ms-office.chartstyle+xml"/>
  <Override PartName="/ppt/charts/colors98.xml" ContentType="application/vnd.ms-office.chartcolorstyle+xml"/>
  <Override PartName="/ppt/charts/style9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15" r:id="rId3"/>
    <p:sldId id="306" r:id="rId4"/>
    <p:sldId id="314" r:id="rId5"/>
    <p:sldId id="307" r:id="rId6"/>
    <p:sldId id="309" r:id="rId7"/>
    <p:sldId id="317" r:id="rId8"/>
    <p:sldId id="308" r:id="rId9"/>
    <p:sldId id="256" r:id="rId10"/>
    <p:sldId id="257" r:id="rId11"/>
    <p:sldId id="258" r:id="rId12"/>
    <p:sldId id="259" r:id="rId13"/>
    <p:sldId id="260" r:id="rId14"/>
    <p:sldId id="326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319" r:id="rId27"/>
    <p:sldId id="320" r:id="rId28"/>
    <p:sldId id="310" r:id="rId29"/>
    <p:sldId id="325" r:id="rId30"/>
    <p:sldId id="311" r:id="rId31"/>
    <p:sldId id="272" r:id="rId32"/>
    <p:sldId id="296" r:id="rId33"/>
    <p:sldId id="297" r:id="rId34"/>
    <p:sldId id="298" r:id="rId35"/>
    <p:sldId id="299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321" r:id="rId48"/>
    <p:sldId id="322" r:id="rId49"/>
    <p:sldId id="312" r:id="rId50"/>
    <p:sldId id="313" r:id="rId51"/>
    <p:sldId id="285" r:id="rId52"/>
    <p:sldId id="300" r:id="rId53"/>
    <p:sldId id="301" r:id="rId54"/>
    <p:sldId id="302" r:id="rId55"/>
    <p:sldId id="303" r:id="rId56"/>
    <p:sldId id="327" r:id="rId57"/>
    <p:sldId id="284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323" r:id="rId69"/>
    <p:sldId id="324" r:id="rId70"/>
    <p:sldId id="328" r:id="rId7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66FFFF"/>
    <a:srgbClr val="FF330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64" d="100"/>
          <a:sy n="64" d="100"/>
        </p:scale>
        <p:origin x="-91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C-AcerV5\Desktop\MON%20DIC\MON%20PROVA%20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oleObject" Target="file:///C:\Users\PC-AcerV5\Desktop\MON%20DIC\MON%20PROVA%203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microsoft.com/office/2011/relationships/chartStyle" Target="style97.xml"/><Relationship Id="rId2" Type="http://schemas.microsoft.com/office/2011/relationships/chartColorStyle" Target="colors97.xml"/><Relationship Id="rId1" Type="http://schemas.openxmlformats.org/officeDocument/2006/relationships/oleObject" Target="file:///C:\Users\PC-AcerV5\Desktop\MON%20DIC\MON%20PROVA%202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microsoft.com/office/2011/relationships/chartStyle" Target="style98.xml"/><Relationship Id="rId2" Type="http://schemas.microsoft.com/office/2011/relationships/chartColorStyle" Target="colors98.xml"/><Relationship Id="rId1" Type="http://schemas.openxmlformats.org/officeDocument/2006/relationships/oleObject" Target="file:///C:\Users\PC-AcerV5\Desktop\MON%20DIC\MON%20PROVA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idiacone\Desktop\invalsi\argo\tabelloni%20q1\1Q%20prim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PC-AcerV5\Desktop\CROSIA%201%20P%20INTERMEDIO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PC-AcerV5\Desktop\CROSIA%201%20P%20INTERMEDIO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PC-AcerV5\Desktop\CROSIA%201%20P%20INTERMEDIO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PC-AcerV5\Desktop\CROSIA%201%20P%20INTERMEDI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C-AcerV5\Desktop\MON%20DIC\MON%20PROVA%20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PC-AcerV5\Desktop\CROSIA%201%20P%20INTERMEDIO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PC-AcerV5\Desktop\CROSIA%201%20P%20INTERMEDIO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PC-AcerV5\Desktop\CROSIA%201%20P%20INTERMEDIO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PC-AcerV5\Desktop\CROSIA%201%20P%20INTERMEDIO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PC-AcerV5\Desktop\CROSIA%201%20P%20INTERMEDIO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PC-AcerV5\Desktop\CROSIA%201%20P%20INTERMEDIO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PC-AcerV5\Desktop\MON%20DIC\MON%20PROVA%202.xlsx" TargetMode="External"/><Relationship Id="rId1" Type="http://schemas.openxmlformats.org/officeDocument/2006/relationships/image" Target="../media/image1.jpeg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PC-AcerV5\Desktop\CROSIA%201%20P%20INTERMEDIO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PC-AcerV5\Desktop\CROSIA%201%20P%20INTERMEDIO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PC-AcerV5\Desktop\CROSIA%201%20P%20INTERMEDIO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PC-AcerV5\Desktop\MON%20DIC\MON%20PROVA%202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openxmlformats.org/officeDocument/2006/relationships/oleObject" Target="file:///C:\Users\PC-AcerV5\Desktop\MON%20DIC\MON%20PROVA%202.xlsx" TargetMode="External"/><Relationship Id="rId1" Type="http://schemas.openxmlformats.org/officeDocument/2006/relationships/image" Target="../media/image1.jpeg"/><Relationship Id="rId4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PC-AcerV5\Desktop\MON%20DIC\MON%20PROVA%202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idiacone\Desktop\invalsi\argo\tabelloni%20q1\1Q%20prime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PC-AcerV5\Desktop\MON%20DIC\MON%20PROVA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PC-AcerV5\Desktop\MON%20DIC\MON%20PROVA%202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C:\Users\PC-AcerV5\Desktop\MON%20DIC\MON%20PROVA%202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C:\Users\PC-AcerV5\Desktop\MON%20DIC\MON%20PROVA%203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C:\Users\PC-AcerV5\Desktop\MON%20DIC\MON%20PROVA%203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C:\Users\PC-AcerV5\Desktop\MON%20DIC\MON%20PROVA%203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C:\Users\PC-AcerV5\Desktop\MON%20DIC\MON%20PROVA%203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C:\Users\PC-AcerV5\Desktop\MON%20DIC\MON%20PROVA%202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C:\Users\PC-AcerV5\Desktop\MON%20DIC\MON%20PROVA%202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C:\Users\PC-AcerV5\Desktop\MON%20DIC\MON%20PROVA%202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C:\Users\PC-AcerV5\Desktop\MON%20DIC\MON%20PROVA%20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PC-AcerV5\Desktop\MON%20DIC\MON%20PROVA%202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C:\Users\PC-AcerV5\Desktop\MON%20DIC\MON%20PROVA%202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C:\Users\PC-AcerV5\Desktop\MON%20DIC\MON%20PROVA%202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C:\Users\PC-AcerV5\Desktop\MON%20DIC\MON%20PROVA%202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C:\Users\PC-AcerV5\Desktop\MON%20DIC\MON%20PROVA%202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C:\Users\PC-AcerV5\Desktop\MON%20DIC\MON%20PROVA%202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C:\Users\PC-AcerV5\Desktop\MON%20DIC\MON%20PROVA%202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C:\Users\PC-AcerV5\Desktop\MON%20DIC\MON%20PROVA%202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C:\Users\PC-AcerV5\Desktop\MON%20DIC\MON%20PROVA%202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C:\Users\PC-AcerV5\Desktop\MON%20DIC\MON%20PROVA%202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C:\Users\PC-AcerV5\Desktop\MON%20DIC\MON%20PROVA%20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C:\Users\PC-AcerV5\Desktop\MON%20DIC\MON%20PROVA%202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C:\Users\PC-AcerV5\Desktop\MON%20DIC\MON%20PROVA%202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C:\Users\PC-AcerV5\Desktop\MON%20DIC\MON%20PROVA%202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file:///C:\Users\PC-AcerV5\Desktop\MON%20DIC\MON%20PROVA%202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C:\Users\PC-AcerV5\Desktop\MON%20DIC\MON%20PROVA%202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C:\Users\PC-AcerV5\Desktop\MON%20DIC\MON%20PROVA%202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C:\Users\PC-AcerV5\Desktop\MON%20DIC\MON%20PROVA%202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oleObject" Target="file:///C:\Users\PC-AcerV5\Desktop\MON%20DIC\MON%20PROVA%202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oleObject" Target="file:///C:\Users\PC-AcerV5\Desktop\MON%20DIC\MON%20PROVA%202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oleObject" Target="file:///C:\Users\PC-AcerV5\Desktop\MON%20DIC\MON%20PROVA%20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oleObject" Target="file:///C:\Users\PC-AcerV5\Desktop\MON%20DIC\MON%20PROVA%202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oleObject" Target="file:///C:\Users\PC-AcerV5\Desktop\MON%20DIC\MON%20PROVA%202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AcerV5\Desktop\MON%20DIC\MON%20PROVA%202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oleObject" Target="file:///C:\Users\PC-AcerV5\Desktop\MON%20DIC\MON%20PROVA%203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oleObject" Target="file:///C:\Users\PC-AcerV5\Desktop\MON%20DIC\MON%20PROVA%203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oleObject" Target="file:///C:\Users\PC-AcerV5\Desktop\MON%20DIC\MON%20PROVA%203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oleObject" Target="file:///C:\Users\PC-AcerV5\Desktop\MON%20DIC\MON%20PROVA%203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oleObject" Target="file:///C:\Users\PC-AcerV5\Desktop\MON%20DIC\MON%20PROVA%203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cidiacone\Desktop\invalsi\argo\tabelloni%20q1\1Q%20terze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oleObject" Target="file:///C:\Users\PC-AcerV5\Desktop\MON%20DIC\MON%20PROVA%20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oleObject" Target="file:///C:\Users\PC-AcerV5\Desktop\MON%20DIC\MON%20PROVA%203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oleObject" Target="file:///C:\Users\PC-AcerV5\Desktop\MON%20DIC\MON%20PROVA%203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oleObject" Target="file:///C:\Users\PC-AcerV5\Desktop\MON%20DIC\MON%20PROVA%203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oleObject" Target="file:///C:\Users\PC-AcerV5\Desktop\MON%20DIC\MON%20PROVA%203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oleObject" Target="file:///C:\Users\PC-AcerV5\Desktop\MON%20DIC\MON%20PROVA%203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oleObject" Target="file:///C:\Users\PC-AcerV5\Desktop\MON%20DIC\MON%20PROVA%203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oleObject" Target="file:///C:\Users\PC-AcerV5\Desktop\MON%20DIC\MON%20PROVA%203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oleObject" Target="file:///C:\Users\PC-AcerV5\Desktop\MON%20DIC\MON%20PROVA%203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oleObject" Target="file:///C:\Users\PC-AcerV5\Desktop\MON%20DIC\MON%20PROVA%203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oleObject" Target="file:///C:\Users\PC-AcerV5\Desktop\MON%20DIC\MON%20PROVA%20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PC-AcerV5\Desktop\MON%201Q\MON%20DIC\MON%20PROVA%202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oleObject" Target="file:///C:\Users\PC-AcerV5\Desktop\MON%20DIC\MON%20PROVA%203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oleObject" Target="file:///C:\Users\PC-AcerV5\Desktop\MON%20DIC\MON%20PROVA%203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oleObject" Target="file:///C:\Users\PC-AcerV5\Desktop\MON%20DIC\MON%20PROVA%203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oleObject" Target="file:///C:\Users\PC-AcerV5\Desktop\MON%20DIC\MON%20PROVA%203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oleObject" Target="file:///C:\Users\PC-AcerV5\Desktop\MON%20DIC\MON%20PROVA%203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oleObject" Target="file:///C:\Users\PC-AcerV5\Desktop\MON%20DIC\MON%20PROVA%203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oleObject" Target="file:///C:\Users\PC-AcerV5\Desktop\MON%20DIC\MON%20PROVA%203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oleObject" Target="file:///C:\Users\PC-AcerV5\Desktop\MON%20DIC\MON%20PROVA%203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oleObject" Target="file:///C:\Users\PC-AcerV5\Desktop\MON%20DIC\MON%20PROVA%203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oleObject" Target="file:///C:\Users\PC-AcerV5\Desktop\MON%20DIC\MON%20PROVA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D'ISTITUTO</a:t>
            </a:r>
          </a:p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SCUOLA SECONDARIA DI 1° GRADO</a:t>
            </a:r>
          </a:p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1° QUADRIMESTRE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Foglio5!$A$2</c:f>
              <c:strCache>
                <c:ptCount val="1"/>
                <c:pt idx="0">
                  <c:v>MEDIA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lumMod val="110000"/>
                  </a:schemeClr>
                </a:gs>
                <a:gs pos="100000">
                  <a:schemeClr val="accent2"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shade val="9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shade val="9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shade val="9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Foglio5!$B$1:$D$1</c:f>
              <c:strCache>
                <c:ptCount val="3"/>
                <c:pt idx="0">
                  <c:v>PRIME</c:v>
                </c:pt>
                <c:pt idx="1">
                  <c:v>SECONDE</c:v>
                </c:pt>
                <c:pt idx="2">
                  <c:v>TERZE</c:v>
                </c:pt>
              </c:strCache>
            </c:strRef>
          </c:cat>
          <c:val>
            <c:numRef>
              <c:f>Foglio5!$B$2:$D$2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8971904"/>
        <c:axId val="278973440"/>
        <c:axId val="0"/>
      </c:bar3DChart>
      <c:catAx>
        <c:axId val="2789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973440"/>
        <c:crosses val="autoZero"/>
        <c:auto val="1"/>
        <c:lblAlgn val="ctr"/>
        <c:lblOffset val="100"/>
        <c:noMultiLvlLbl val="0"/>
      </c:catAx>
      <c:valAx>
        <c:axId val="27897344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9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Foglio9!$A$43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Foglio9!$B$43:$L$43</c:f>
              <c:numCache>
                <c:formatCode>General</c:formatCode>
                <c:ptCount val="11"/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Foglio9!$A$44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Foglio9!$B$44:$L$44</c:f>
              <c:numCache>
                <c:formatCode>General</c:formatCode>
                <c:ptCount val="11"/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Foglio9!$A$45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Foglio9!$B$45:$L$45</c:f>
              <c:numCache>
                <c:formatCode>General</c:formatCode>
                <c:ptCount val="11"/>
                <c:pt idx="0">
                  <c:v>9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2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Foglio9!$A$46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Foglio9!$B$46:$L$46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ser>
          <c:idx val="4"/>
          <c:order val="4"/>
          <c:tx>
            <c:strRef>
              <c:f>Foglio9!$A$47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Foglio9!$B$47:$L$47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4</c:v>
                </c:pt>
                <c:pt idx="7">
                  <c:v>8</c:v>
                </c:pt>
                <c:pt idx="8">
                  <c:v>8</c:v>
                </c:pt>
                <c:pt idx="9">
                  <c:v>1</c:v>
                </c:pt>
                <c:pt idx="10">
                  <c:v>10</c:v>
                </c:pt>
              </c:numCache>
            </c:numRef>
          </c:val>
        </c:ser>
        <c:ser>
          <c:idx val="5"/>
          <c:order val="5"/>
          <c:tx>
            <c:strRef>
              <c:f>Foglio9!$A$48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Foglio9!$B$48:$L$48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Foglio9!$A$49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Foglio9!$B$49:$L$49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Foglio9!$A$50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Foglio9!$B$42:$L$42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Foglio9!$B$50:$L$50</c:f>
              <c:numCache>
                <c:formatCode>_-* #,##0_-;\-* #,##0_-;_-* "-"??_-;_-@_-</c:formatCode>
                <c:ptCount val="11"/>
                <c:pt idx="0">
                  <c:v>7.1538461538461542</c:v>
                </c:pt>
                <c:pt idx="1">
                  <c:v>7.384615384615385</c:v>
                </c:pt>
                <c:pt idx="2">
                  <c:v>7.1538461538461542</c:v>
                </c:pt>
                <c:pt idx="3">
                  <c:v>7.1538461538461542</c:v>
                </c:pt>
                <c:pt idx="4">
                  <c:v>7.2307692307692308</c:v>
                </c:pt>
                <c:pt idx="5">
                  <c:v>7.0769230769230766</c:v>
                </c:pt>
                <c:pt idx="6">
                  <c:v>7.2307692307692308</c:v>
                </c:pt>
                <c:pt idx="7">
                  <c:v>7.0384615384615383</c:v>
                </c:pt>
                <c:pt idx="8">
                  <c:v>6.5384615384615383</c:v>
                </c:pt>
                <c:pt idx="9">
                  <c:v>7.884615384615385</c:v>
                </c:pt>
                <c:pt idx="10">
                  <c:v>6.8461538461538458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123712"/>
        <c:axId val="307125248"/>
        <c:axId val="0"/>
      </c:bar3DChart>
      <c:catAx>
        <c:axId val="307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125248"/>
        <c:crosses val="autoZero"/>
        <c:auto val="1"/>
        <c:lblAlgn val="ctr"/>
        <c:lblOffset val="100"/>
        <c:noMultiLvlLbl val="0"/>
      </c:catAx>
      <c:valAx>
        <c:axId val="3071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12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4294272"/>
        <c:axId val="404334080"/>
        <c:axId val="0"/>
      </c:bar3DChart>
      <c:catAx>
        <c:axId val="4042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334080"/>
        <c:crosses val="autoZero"/>
        <c:auto val="1"/>
        <c:lblAlgn val="ctr"/>
        <c:lblOffset val="100"/>
        <c:noMultiLvlLbl val="0"/>
      </c:catAx>
      <c:valAx>
        <c:axId val="404334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9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MONITORAGGIO STRUMENTO MUSICALE
CLASSI TERZE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Foglio6!$A$19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Foglio6!$B$19:$E$19</c:f>
              <c:numCache>
                <c:formatCode>General</c:formatCode>
                <c:ptCount val="4"/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Foglio6!$A$20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Foglio6!$B$20:$E$20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Foglio6!$A$21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Foglio6!$B$21:$E$21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Foglio6!$A$22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Foglio6!$B$22:$E$22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Foglio6!$A$23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Foglio6!$B$23:$E$23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Foglio6!$A$24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Foglio6!$B$18:$E$18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Foglio6!$B$24:$E$24</c:f>
              <c:numCache>
                <c:formatCode>0</c:formatCode>
                <c:ptCount val="4"/>
                <c:pt idx="0">
                  <c:v>8.2857142857142865</c:v>
                </c:pt>
                <c:pt idx="1">
                  <c:v>9.3333333333333339</c:v>
                </c:pt>
                <c:pt idx="2">
                  <c:v>8.1428571428571423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729536"/>
        <c:axId val="415731072"/>
        <c:axId val="0"/>
      </c:bar3DChart>
      <c:catAx>
        <c:axId val="4157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5731072"/>
        <c:crosses val="autoZero"/>
        <c:auto val="1"/>
        <c:lblAlgn val="ctr"/>
        <c:lblOffset val="100"/>
        <c:noMultiLvlLbl val="0"/>
      </c:catAx>
      <c:valAx>
        <c:axId val="415731072"/>
        <c:scaling>
          <c:orientation val="minMax"/>
          <c:max val="7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5729536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III^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Foglio6!$G$9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Foglio6!$H$8:$K$8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Foglio6!$H$9:$K$9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638656"/>
        <c:axId val="415643136"/>
        <c:axId val="0"/>
      </c:bar3DChart>
      <c:catAx>
        <c:axId val="4156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5643136"/>
        <c:crosses val="autoZero"/>
        <c:auto val="1"/>
        <c:lblAlgn val="ctr"/>
        <c:lblOffset val="100"/>
        <c:noMultiLvlLbl val="0"/>
      </c:catAx>
      <c:valAx>
        <c:axId val="415643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56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frequenza totale dei voti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Foglio22!$B$10</c:f>
              <c:strCache>
                <c:ptCount val="1"/>
              </c:strCache>
            </c:strRef>
          </c:tx>
          <c:dPt>
            <c:idx val="2"/>
            <c:bubble3D val="0"/>
            <c:spPr>
              <a:solidFill>
                <a:srgbClr val="FF3399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66FFFF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66FF33"/>
              </a:solidFill>
            </c:spPr>
          </c:dPt>
          <c:dLbls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Foglio22!$A$11:$A$18</c:f>
              <c:strCache>
                <c:ptCount val="7"/>
                <c:pt idx="0">
                  <c:v>voti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strCache>
            </c:strRef>
          </c:cat>
          <c:val>
            <c:numRef>
              <c:f>Foglio22!$B$11:$B$18</c:f>
              <c:numCache>
                <c:formatCode>General</c:formatCode>
                <c:ptCount val="8"/>
                <c:pt idx="0">
                  <c:v>0</c:v>
                </c:pt>
                <c:pt idx="2">
                  <c:v>9</c:v>
                </c:pt>
                <c:pt idx="3">
                  <c:v>33</c:v>
                </c:pt>
                <c:pt idx="4">
                  <c:v>31</c:v>
                </c:pt>
                <c:pt idx="5">
                  <c:v>26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1° QUADRIMESTRE</a:t>
            </a:r>
            <a:endParaRPr lang="it-IT" dirty="0"/>
          </a:p>
        </c:rich>
      </c:tx>
      <c:layout>
        <c:manualLayout>
          <c:xMode val="edge"/>
          <c:yMode val="edge"/>
          <c:x val="0.361299558297034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82127144501202E-2"/>
          <c:y val="0.16651690552672374"/>
          <c:w val="0.95321787285549875"/>
          <c:h val="0.70526837869149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Foglio10!$A$2:$A$6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7325952"/>
        <c:axId val="307345280"/>
        <c:axId val="0"/>
      </c:bar3DChart>
      <c:catAx>
        <c:axId val="3073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345280"/>
        <c:crosses val="autoZero"/>
        <c:auto val="1"/>
        <c:lblAlgn val="ctr"/>
        <c:lblOffset val="100"/>
        <c:noMultiLvlLbl val="0"/>
      </c:catAx>
      <c:valAx>
        <c:axId val="3073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3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7508736"/>
        <c:axId val="307523968"/>
        <c:axId val="0"/>
      </c:bar3DChart>
      <c:catAx>
        <c:axId val="3075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523968"/>
        <c:crosses val="autoZero"/>
        <c:auto val="1"/>
        <c:lblAlgn val="ctr"/>
        <c:lblOffset val="100"/>
        <c:noMultiLvlLbl val="0"/>
      </c:catAx>
      <c:valAx>
        <c:axId val="3075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5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7573120"/>
        <c:axId val="307574656"/>
        <c:axId val="0"/>
      </c:bar3DChart>
      <c:catAx>
        <c:axId val="3075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574656"/>
        <c:crosses val="autoZero"/>
        <c:auto val="1"/>
        <c:lblAlgn val="ctr"/>
        <c:lblOffset val="100"/>
        <c:noMultiLvlLbl val="0"/>
      </c:catAx>
      <c:valAx>
        <c:axId val="30757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5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INGLESE</a:t>
            </a:r>
          </a:p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210371430843868E-2"/>
          <c:y val="0.13737037037037036"/>
          <c:w val="0.93856740634693392"/>
          <c:h val="0.74383931175269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Foglio10!$E$1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Foglio10!$D$2:$D$6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Foglio10!$E$2:$E$6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shape val="box"/>
        <c:axId val="307602176"/>
        <c:axId val="307604864"/>
        <c:axId val="0"/>
      </c:bar3DChart>
      <c:catAx>
        <c:axId val="30760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604864"/>
        <c:crosses val="autoZero"/>
        <c:auto val="1"/>
        <c:lblAlgn val="ctr"/>
        <c:lblOffset val="100"/>
        <c:noMultiLvlLbl val="0"/>
      </c:catAx>
      <c:valAx>
        <c:axId val="3076048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6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7620480"/>
        <c:axId val="307623424"/>
        <c:axId val="0"/>
      </c:bar3DChart>
      <c:catAx>
        <c:axId val="3076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623424"/>
        <c:crosses val="autoZero"/>
        <c:auto val="1"/>
        <c:lblAlgn val="ctr"/>
        <c:lblOffset val="100"/>
        <c:noMultiLvlLbl val="0"/>
      </c:catAx>
      <c:valAx>
        <c:axId val="3076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6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FRANCESE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layout>
        <c:manualLayout>
          <c:xMode val="edge"/>
          <c:yMode val="edge"/>
          <c:x val="0.3971472046333487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31599863511084E-2"/>
          <c:y val="8.4319416469819983E-2"/>
          <c:w val="0.94345425108887238"/>
          <c:h val="0.84049243056187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Foglio10!$E$8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Foglio10!$D$9:$D$13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Foglio10!$E$9:$E$13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shape val="box"/>
        <c:axId val="311518336"/>
        <c:axId val="311545856"/>
        <c:axId val="0"/>
      </c:bar3DChart>
      <c:catAx>
        <c:axId val="3115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545856"/>
        <c:crosses val="autoZero"/>
        <c:auto val="1"/>
        <c:lblAlgn val="ctr"/>
        <c:lblOffset val="100"/>
        <c:noMultiLvlLbl val="0"/>
      </c:catAx>
      <c:valAx>
        <c:axId val="311545856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5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247616"/>
        <c:axId val="315250560"/>
        <c:axId val="0"/>
      </c:bar3DChart>
      <c:catAx>
        <c:axId val="3152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250560"/>
        <c:crosses val="autoZero"/>
        <c:auto val="1"/>
        <c:lblAlgn val="ctr"/>
        <c:lblOffset val="100"/>
        <c:noMultiLvlLbl val="0"/>
      </c:catAx>
      <c:valAx>
        <c:axId val="315250560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2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Foglio10!$H$1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Foglio10!$G$2:$G$6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Foglio10!$H$2:$H$6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266560"/>
        <c:axId val="311570816"/>
        <c:axId val="0"/>
      </c:bar3DChart>
      <c:catAx>
        <c:axId val="3152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570816"/>
        <c:crosses val="autoZero"/>
        <c:auto val="1"/>
        <c:lblAlgn val="ctr"/>
        <c:lblOffset val="100"/>
        <c:noMultiLvlLbl val="0"/>
      </c:catAx>
      <c:valAx>
        <c:axId val="311570816"/>
        <c:scaling>
          <c:orientation val="minMax"/>
          <c:min val="2.2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2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50" dirty="0"/>
              <a:t>MEDIA </a:t>
            </a:r>
            <a:r>
              <a:rPr lang="it-IT" sz="1050" dirty="0" smtClean="0"/>
              <a:t>D'ISTITUTO</a:t>
            </a:r>
          </a:p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50" dirty="0" smtClean="0"/>
              <a:t> PAGELLINO</a:t>
            </a:r>
            <a:endParaRPr lang="it-IT" sz="105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Foglio5!$A$2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Foglio5!$B$1:$D$1</c:f>
              <c:strCache>
                <c:ptCount val="3"/>
                <c:pt idx="0">
                  <c:v>PRIME</c:v>
                </c:pt>
                <c:pt idx="1">
                  <c:v>SECONDE</c:v>
                </c:pt>
                <c:pt idx="2">
                  <c:v>TERZE</c:v>
                </c:pt>
              </c:strCache>
            </c:strRef>
          </c:cat>
          <c:val>
            <c:numRef>
              <c:f>Foglio5!$B$2:$D$2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00033920"/>
        <c:axId val="300038016"/>
        <c:axId val="0"/>
      </c:bar3DChart>
      <c:catAx>
        <c:axId val="30003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038016"/>
        <c:crosses val="autoZero"/>
        <c:auto val="1"/>
        <c:lblAlgn val="ctr"/>
        <c:lblOffset val="100"/>
        <c:noMultiLvlLbl val="0"/>
      </c:catAx>
      <c:valAx>
        <c:axId val="30003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03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1582080"/>
        <c:axId val="311597312"/>
        <c:axId val="0"/>
      </c:bar3DChart>
      <c:catAx>
        <c:axId val="3115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597312"/>
        <c:crosses val="autoZero"/>
        <c:auto val="1"/>
        <c:lblAlgn val="ctr"/>
        <c:lblOffset val="100"/>
        <c:noMultiLvlLbl val="0"/>
      </c:catAx>
      <c:valAx>
        <c:axId val="3115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5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1650176"/>
        <c:axId val="311657216"/>
        <c:axId val="0"/>
      </c:bar3DChart>
      <c:catAx>
        <c:axId val="3116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657216"/>
        <c:crosses val="autoZero"/>
        <c:auto val="1"/>
        <c:lblAlgn val="ctr"/>
        <c:lblOffset val="100"/>
        <c:noMultiLvlLbl val="0"/>
      </c:catAx>
      <c:valAx>
        <c:axId val="3116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6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1690752"/>
        <c:axId val="311692288"/>
        <c:axId val="0"/>
      </c:bar3DChart>
      <c:catAx>
        <c:axId val="311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692288"/>
        <c:crosses val="autoZero"/>
        <c:auto val="1"/>
        <c:lblAlgn val="ctr"/>
        <c:lblOffset val="100"/>
        <c:noMultiLvlLbl val="0"/>
      </c:catAx>
      <c:valAx>
        <c:axId val="31169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6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MATEMATICA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1° QUADRIMESTRE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77318952494282E-2"/>
          <c:y val="0.24141546552490994"/>
          <c:w val="0.93752268104750569"/>
          <c:h val="0.6084834088476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Foglio10!$H$8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Foglio10!$G$9:$G$13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Foglio10!$H$9:$H$13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shape val="box"/>
        <c:axId val="311724288"/>
        <c:axId val="311727232"/>
        <c:axId val="0"/>
      </c:bar3DChart>
      <c:catAx>
        <c:axId val="3117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727232"/>
        <c:crosses val="autoZero"/>
        <c:auto val="1"/>
        <c:lblAlgn val="ctr"/>
        <c:lblOffset val="100"/>
        <c:noMultiLvlLbl val="0"/>
      </c:catAx>
      <c:valAx>
        <c:axId val="311727232"/>
        <c:scaling>
          <c:orientation val="minMax"/>
          <c:max val="7.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7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87130103819638E-2"/>
          <c:y val="0.19895565554535172"/>
          <c:w val="0.94013489219226598"/>
          <c:h val="0.621927426791394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767424"/>
        <c:axId val="311770112"/>
        <c:axId val="0"/>
      </c:bar3DChart>
      <c:catAx>
        <c:axId val="311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770112"/>
        <c:crosses val="autoZero"/>
        <c:auto val="1"/>
        <c:lblAlgn val="ctr"/>
        <c:lblOffset val="100"/>
        <c:noMultiLvlLbl val="0"/>
      </c:catAx>
      <c:valAx>
        <c:axId val="311770112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76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SCIENZE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Foglio10!$K$8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Foglio10!$J$9:$J$13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Foglio10!$K$9:$K$13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shape val="box"/>
        <c:axId val="311802496"/>
        <c:axId val="315565568"/>
        <c:axId val="0"/>
      </c:bar3DChart>
      <c:catAx>
        <c:axId val="3118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65568"/>
        <c:crosses val="autoZero"/>
        <c:auto val="1"/>
        <c:lblAlgn val="ctr"/>
        <c:lblOffset val="100"/>
        <c:noMultiLvlLbl val="0"/>
      </c:catAx>
      <c:valAx>
        <c:axId val="315565568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18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593472"/>
        <c:axId val="315596160"/>
        <c:axId val="0"/>
      </c:bar3DChart>
      <c:catAx>
        <c:axId val="3155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96160"/>
        <c:crosses val="autoZero"/>
        <c:auto val="1"/>
        <c:lblAlgn val="ctr"/>
        <c:lblOffset val="100"/>
        <c:noMultiLvlLbl val="0"/>
      </c:catAx>
      <c:valAx>
        <c:axId val="3155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9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TECNOLOGIA</a:t>
            </a:r>
          </a:p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1° QUADRIMESTRE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2182749209089"/>
          <c:y val="0.24411274398477492"/>
          <c:w val="0.88156459986013536"/>
          <c:h val="0.61237386689921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Foglio10!$N$8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Foglio10!$M$9:$M$13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Foglio10!$N$9:$N$13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310848"/>
        <c:axId val="315312384"/>
        <c:axId val="0"/>
      </c:bar3DChart>
      <c:catAx>
        <c:axId val="3153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312384"/>
        <c:crosses val="autoZero"/>
        <c:auto val="1"/>
        <c:lblAlgn val="ctr"/>
        <c:lblOffset val="100"/>
        <c:noMultiLvlLbl val="0"/>
      </c:catAx>
      <c:valAx>
        <c:axId val="31531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5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344000"/>
        <c:axId val="315346944"/>
        <c:axId val="0"/>
      </c:bar3DChart>
      <c:catAx>
        <c:axId val="3153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346944"/>
        <c:crosses val="autoZero"/>
        <c:auto val="1"/>
        <c:lblAlgn val="ctr"/>
        <c:lblOffset val="100"/>
        <c:noMultiLvlLbl val="0"/>
      </c:catAx>
      <c:valAx>
        <c:axId val="315346944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34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ED.MUSICALE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32030012246575E-2"/>
          <c:y val="0.1668511784220536"/>
          <c:w val="0.9647647669865288"/>
          <c:h val="0.68819024778056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Foglio10!$N$1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Foglio10!$M$2:$M$6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Foglio10!$N$2:$N$6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shape val="box"/>
        <c:axId val="315362688"/>
        <c:axId val="315382016"/>
        <c:axId val="0"/>
      </c:bar3DChart>
      <c:catAx>
        <c:axId val="3153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382016"/>
        <c:crosses val="autoZero"/>
        <c:auto val="1"/>
        <c:lblAlgn val="ctr"/>
        <c:lblOffset val="100"/>
        <c:noMultiLvlLbl val="0"/>
      </c:catAx>
      <c:valAx>
        <c:axId val="31538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536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 </a:t>
            </a:r>
            <a:r>
              <a:rPr lang="en-US" dirty="0" smtClean="0"/>
              <a:t>D'ISTITUTO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CLASSI PRIME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'5'!$P$1</c:f>
              <c:strCache>
                <c:ptCount val="1"/>
                <c:pt idx="0">
                  <c:v>MEDIA D'ISTITUTO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6">
                    <a:shade val="74000"/>
                    <a:satMod val="130000"/>
                    <a:lumMod val="90000"/>
                  </a:schemeClr>
                  <a:schemeClr val="accent6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'5'!$O$2:$O$6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'5'!$P$2:$P$6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 formatCode="0">
                  <c:v>7.5050505050505052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062976"/>
        <c:axId val="300096512"/>
        <c:axId val="0"/>
      </c:bar3DChart>
      <c:catAx>
        <c:axId val="3000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096512"/>
        <c:crosses val="autoZero"/>
        <c:auto val="1"/>
        <c:lblAlgn val="ctr"/>
        <c:lblOffset val="100"/>
        <c:noMultiLvlLbl val="0"/>
      </c:catAx>
      <c:valAx>
        <c:axId val="300096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0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409920"/>
        <c:axId val="315441536"/>
        <c:axId val="0"/>
      </c:bar3DChart>
      <c:catAx>
        <c:axId val="3154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41536"/>
        <c:crosses val="autoZero"/>
        <c:auto val="1"/>
        <c:lblAlgn val="ctr"/>
        <c:lblOffset val="100"/>
        <c:noMultiLvlLbl val="0"/>
      </c:catAx>
      <c:valAx>
        <c:axId val="315441536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0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201168517006701E-2"/>
          <c:y val="4.9507739969898441E-2"/>
          <c:w val="0.9469093176628155"/>
          <c:h val="0.740946054991510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Foglio10!$E$15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Foglio10!$D$16:$D$20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Foglio10!$E$16:$E$20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shape val="box"/>
        <c:axId val="315482112"/>
        <c:axId val="315484800"/>
        <c:axId val="0"/>
      </c:bar3DChart>
      <c:catAx>
        <c:axId val="3154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84800"/>
        <c:crosses val="autoZero"/>
        <c:auto val="1"/>
        <c:lblAlgn val="ctr"/>
        <c:lblOffset val="100"/>
        <c:noMultiLvlLbl val="0"/>
      </c:catAx>
      <c:valAx>
        <c:axId val="315484800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493760"/>
        <c:axId val="315507840"/>
        <c:axId val="0"/>
      </c:bar3DChart>
      <c:catAx>
        <c:axId val="31549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07840"/>
        <c:crosses val="autoZero"/>
        <c:auto val="1"/>
        <c:lblAlgn val="ctr"/>
        <c:lblOffset val="100"/>
        <c:noMultiLvlLbl val="0"/>
      </c:catAx>
      <c:valAx>
        <c:axId val="31550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4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SC.MOTORIE</a:t>
            </a:r>
          </a:p>
          <a:p>
            <a:pPr>
              <a:defRPr sz="2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1° QUADRIMESTRE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Foglio10!$H$15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Foglio10!$G$16:$G$20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Foglio10!$H$16:$H$20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552512"/>
        <c:axId val="315555200"/>
        <c:axId val="0"/>
      </c:bar3DChart>
      <c:catAx>
        <c:axId val="3155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55200"/>
        <c:crosses val="autoZero"/>
        <c:auto val="1"/>
        <c:lblAlgn val="ctr"/>
        <c:lblOffset val="100"/>
        <c:noMultiLvlLbl val="0"/>
      </c:catAx>
      <c:valAx>
        <c:axId val="315555200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5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26551345964929E-2"/>
          <c:y val="9.6912041382452269E-2"/>
          <c:w val="0.92983306290661438"/>
          <c:h val="0.692529244972766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1°A</c:v>
                </c:pt>
                <c:pt idx="1">
                  <c:v>1°B</c:v>
                </c:pt>
                <c:pt idx="2">
                  <c:v>1°C</c:v>
                </c:pt>
                <c:pt idx="3">
                  <c:v>1°D</c:v>
                </c:pt>
                <c:pt idx="4">
                  <c:v>1°E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5648640"/>
        <c:axId val="315672064"/>
        <c:axId val="0"/>
      </c:bar3DChart>
      <c:catAx>
        <c:axId val="3156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672064"/>
        <c:crosses val="autoZero"/>
        <c:auto val="1"/>
        <c:lblAlgn val="ctr"/>
        <c:lblOffset val="100"/>
        <c:noMultiLvlLbl val="0"/>
      </c:catAx>
      <c:valAx>
        <c:axId val="315672064"/>
        <c:scaling>
          <c:orientation val="minMax"/>
          <c:min val="1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564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MONITORAGGIO</a:t>
            </a:r>
            <a:r>
              <a:rPr lang="it-IT" baseline="0"/>
              <a:t> STRUMENTO MUSICALE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/>
              <a:t>CLASSI PRIME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Foglio6!$A$3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Foglio6!$B$3:$E$3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Foglio6!$A$4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Foglio6!$B$4:$E$4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Foglio6!$A$5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Foglio6!$B$5:$E$5</c:f>
              <c:numCache>
                <c:formatCode>General</c:formatCode>
                <c:ptCount val="4"/>
                <c:pt idx="0">
                  <c:v>3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Foglio6!$A$6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Foglio6!$B$6:$E$6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Foglio6!$A$7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Foglio6!$B$1:$E$1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Foglio6!$B$7:$E$7</c:f>
              <c:numCache>
                <c:formatCode>0</c:formatCode>
                <c:ptCount val="4"/>
                <c:pt idx="0">
                  <c:v>7.8888888888888893</c:v>
                </c:pt>
                <c:pt idx="1">
                  <c:v>8.6666666666666661</c:v>
                </c:pt>
                <c:pt idx="2">
                  <c:v>8.3333333333333339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783040"/>
        <c:axId val="315784576"/>
        <c:axId val="0"/>
      </c:bar3DChart>
      <c:catAx>
        <c:axId val="3157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784576"/>
        <c:crosses val="autoZero"/>
        <c:auto val="1"/>
        <c:lblAlgn val="ctr"/>
        <c:lblOffset val="100"/>
        <c:noMultiLvlLbl val="0"/>
      </c:catAx>
      <c:valAx>
        <c:axId val="31578457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783040"/>
        <c:crosses val="autoZero"/>
        <c:crossBetween val="between"/>
        <c:minorUnit val="0.30000000000000004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 STRUMENTO MUSICALE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CLASSI PRIME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Foglio6!$H$2</c:f>
              <c:strCache>
                <c:ptCount val="1"/>
                <c:pt idx="0">
                  <c:v>MEDIA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Foglio6!$I$1:$L$1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Foglio6!$I$2:$L$2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5835520"/>
        <c:axId val="315852288"/>
        <c:axId val="0"/>
      </c:bar3DChart>
      <c:catAx>
        <c:axId val="3158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852288"/>
        <c:crosses val="autoZero"/>
        <c:auto val="1"/>
        <c:lblAlgn val="ctr"/>
        <c:lblOffset val="100"/>
        <c:noMultiLvlLbl val="0"/>
      </c:catAx>
      <c:valAx>
        <c:axId val="31585228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8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MONITORAGGIO 1° </a:t>
            </a:r>
            <a:r>
              <a:rPr lang="en-US" dirty="0" smtClean="0"/>
              <a:t>QUADRIMESTRE </a:t>
            </a:r>
            <a:r>
              <a:rPr lang="en-US" dirty="0"/>
              <a:t>ANDAMENTO GENERALE CLASSI SECONDE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SCUOLA SECONDARIA DI 1° GRADO
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'5'!$A$10</c:f>
              <c:strCache>
                <c:ptCount val="1"/>
                <c:pt idx="0">
                  <c:v>2°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'5'!$B$10:$M$10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7.7272727272727275</c:v>
                </c:pt>
              </c:numCache>
            </c:numRef>
          </c:val>
        </c:ser>
        <c:ser>
          <c:idx val="1"/>
          <c:order val="1"/>
          <c:tx>
            <c:strRef>
              <c:f>'5'!$A$11</c:f>
              <c:strCache>
                <c:ptCount val="1"/>
                <c:pt idx="0">
                  <c:v>2°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'5'!$B$11:$M$11</c:f>
              <c:numCache>
                <c:formatCode>0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7.5454545454545459</c:v>
                </c:pt>
              </c:numCache>
            </c:numRef>
          </c:val>
        </c:ser>
        <c:ser>
          <c:idx val="2"/>
          <c:order val="2"/>
          <c:tx>
            <c:strRef>
              <c:f>'5'!$A$12</c:f>
              <c:strCache>
                <c:ptCount val="1"/>
                <c:pt idx="0">
                  <c:v>2°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'5'!$B$12:$M$12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7.7272727272727275</c:v>
                </c:pt>
              </c:numCache>
            </c:numRef>
          </c:val>
        </c:ser>
        <c:ser>
          <c:idx val="3"/>
          <c:order val="3"/>
          <c:tx>
            <c:strRef>
              <c:f>'5'!$A$13</c:f>
              <c:strCache>
                <c:ptCount val="1"/>
                <c:pt idx="0">
                  <c:v>2°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'5'!$B$13:$M$13</c:f>
              <c:numCache>
                <c:formatCode>0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7.1818181818181817</c:v>
                </c:pt>
              </c:numCache>
            </c:numRef>
          </c:val>
        </c:ser>
        <c:ser>
          <c:idx val="4"/>
          <c:order val="4"/>
          <c:tx>
            <c:strRef>
              <c:f>'5'!$A$14</c:f>
              <c:strCache>
                <c:ptCount val="1"/>
                <c:pt idx="0">
                  <c:v>2°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'5'!$B$9:$M$9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'5'!$B$14:$M$14</c:f>
              <c:numCache>
                <c:formatCode>0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7.1818181818181817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889152"/>
        <c:axId val="315890688"/>
        <c:axId val="0"/>
      </c:bar3DChart>
      <c:catAx>
        <c:axId val="3158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890688"/>
        <c:crosses val="autoZero"/>
        <c:auto val="1"/>
        <c:lblAlgn val="ctr"/>
        <c:lblOffset val="100"/>
        <c:noMultiLvlLbl val="0"/>
      </c:catAx>
      <c:valAx>
        <c:axId val="31589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88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frequenza totale dei voti</a:t>
            </a:r>
          </a:p>
        </c:rich>
      </c:tx>
      <c:layout>
        <c:manualLayout>
          <c:xMode val="edge"/>
          <c:yMode val="edge"/>
          <c:x val="9.9443312966734573E-2"/>
          <c:y val="2.4539877300613498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Foglio22!$B$10</c:f>
              <c:strCache>
                <c:ptCount val="1"/>
              </c:strCache>
            </c:strRef>
          </c:tx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FF3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Foglio22!$A$11:$A$18</c:f>
              <c:strCache>
                <c:ptCount val="8"/>
                <c:pt idx="0">
                  <c:v>voti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</c:strCache>
            </c:strRef>
          </c:cat>
          <c:val>
            <c:numRef>
              <c:f>Foglio22!$B$11:$B$18</c:f>
              <c:numCache>
                <c:formatCode>0%</c:formatCode>
                <c:ptCount val="8"/>
                <c:pt idx="0" formatCode="General">
                  <c:v>0</c:v>
                </c:pt>
                <c:pt idx="1">
                  <c:v>0.01</c:v>
                </c:pt>
                <c:pt idx="2">
                  <c:v>0.13</c:v>
                </c:pt>
                <c:pt idx="3">
                  <c:v>0.24</c:v>
                </c:pt>
                <c:pt idx="4">
                  <c:v>0.31</c:v>
                </c:pt>
                <c:pt idx="5">
                  <c:v>0.31</c:v>
                </c:pt>
                <c:pt idx="6">
                  <c:v>0.02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D'ISTITUTO</a:t>
            </a:r>
          </a:p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SECONDE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53755072876265E-2"/>
          <c:y val="0.13308565030922018"/>
          <c:w val="0.89004372774552343"/>
          <c:h val="0.770688858586578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'5'!$P$9</c:f>
              <c:strCache>
                <c:ptCount val="1"/>
                <c:pt idx="0">
                  <c:v>MEDIA D'ISTITUTO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'5'!$O$10:$O$14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'5'!$P$10:$P$14</c:f>
              <c:numCache>
                <c:formatCode>0</c:formatCode>
                <c:ptCount val="5"/>
                <c:pt idx="0">
                  <c:v>7.7474747474747483</c:v>
                </c:pt>
                <c:pt idx="1">
                  <c:v>7.5050505050505052</c:v>
                </c:pt>
                <c:pt idx="2">
                  <c:v>7.7474747474747483</c:v>
                </c:pt>
                <c:pt idx="3">
                  <c:v>7.2424242424242431</c:v>
                </c:pt>
                <c:pt idx="4">
                  <c:v>7.1313131313131315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gapDepth val="131"/>
        <c:shape val="box"/>
        <c:axId val="315979648"/>
        <c:axId val="315988608"/>
        <c:axId val="0"/>
      </c:bar3DChart>
      <c:catAx>
        <c:axId val="3159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5988608"/>
        <c:crosses val="autoZero"/>
        <c:auto val="1"/>
        <c:lblAlgn val="ctr"/>
        <c:lblOffset val="100"/>
        <c:noMultiLvlLbl val="0"/>
      </c:catAx>
      <c:valAx>
        <c:axId val="315988608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31597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MEDIA </a:t>
            </a:r>
            <a:r>
              <a:rPr lang="en-US" sz="1000" dirty="0" smtClean="0"/>
              <a:t>(</a:t>
            </a:r>
            <a:r>
              <a:rPr lang="en-US" sz="1000" dirty="0" err="1" smtClean="0"/>
              <a:t>pagellino</a:t>
            </a:r>
            <a:r>
              <a:rPr lang="en-US" sz="1000" dirty="0" smtClean="0"/>
              <a:t>)</a:t>
            </a:r>
            <a:endParaRPr lang="en-US" sz="1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'5'!$P$1</c:f>
              <c:strCache>
                <c:ptCount val="1"/>
                <c:pt idx="0">
                  <c:v>MEDIA D'ISTITUTO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'5'!$O$2:$O$6</c:f>
              <c:strCache>
                <c:ptCount val="5"/>
                <c:pt idx="0">
                  <c:v>1° A</c:v>
                </c:pt>
                <c:pt idx="1">
                  <c:v>1° B</c:v>
                </c:pt>
                <c:pt idx="2">
                  <c:v>1° C</c:v>
                </c:pt>
                <c:pt idx="3">
                  <c:v>1° D</c:v>
                </c:pt>
                <c:pt idx="4">
                  <c:v>1° E</c:v>
                </c:pt>
              </c:strCache>
            </c:strRef>
          </c:cat>
          <c:val>
            <c:numRef>
              <c:f>'5'!$P$2:$P$6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125184"/>
        <c:axId val="300136320"/>
        <c:axId val="0"/>
      </c:bar3DChart>
      <c:catAx>
        <c:axId val="3001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136320"/>
        <c:crosses val="autoZero"/>
        <c:auto val="1"/>
        <c:lblAlgn val="ctr"/>
        <c:lblOffset val="100"/>
        <c:noMultiLvlLbl val="0"/>
      </c:catAx>
      <c:valAx>
        <c:axId val="3001363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1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dirty="0"/>
              <a:t>MEDIA </a:t>
            </a:r>
            <a:r>
              <a:rPr lang="it-IT" sz="1200" dirty="0" smtClean="0"/>
              <a:t>2°</a:t>
            </a:r>
            <a:r>
              <a:rPr lang="it-IT" sz="1200" baseline="0" dirty="0" smtClean="0"/>
              <a:t> PAGELLINO</a:t>
            </a:r>
            <a:endParaRPr lang="it-IT" sz="12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'5'!$P$9</c:f>
              <c:strCache>
                <c:ptCount val="1"/>
                <c:pt idx="0">
                  <c:v>MEDIA D'ISTITUTO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'5'!$O$10:$O$14</c:f>
              <c:strCache>
                <c:ptCount val="5"/>
                <c:pt idx="0">
                  <c:v>2° A</c:v>
                </c:pt>
                <c:pt idx="1">
                  <c:v>2° B</c:v>
                </c:pt>
                <c:pt idx="2">
                  <c:v>2° C</c:v>
                </c:pt>
                <c:pt idx="3">
                  <c:v>2° D</c:v>
                </c:pt>
                <c:pt idx="4">
                  <c:v>2° E</c:v>
                </c:pt>
              </c:strCache>
            </c:strRef>
          </c:cat>
          <c:val>
            <c:numRef>
              <c:f>'5'!$P$10:$P$14</c:f>
              <c:numCache>
                <c:formatCode>0</c:formatCode>
                <c:ptCount val="5"/>
                <c:pt idx="0">
                  <c:v>7.141414141414141</c:v>
                </c:pt>
                <c:pt idx="1">
                  <c:v>6.6363636363636367</c:v>
                </c:pt>
                <c:pt idx="2">
                  <c:v>6.8585858585858581</c:v>
                </c:pt>
                <c:pt idx="3">
                  <c:v>6.7474747474747474</c:v>
                </c:pt>
                <c:pt idx="4">
                  <c:v>6.7474747474747474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gapDepth val="131"/>
        <c:shape val="box"/>
        <c:axId val="317331328"/>
        <c:axId val="317342464"/>
        <c:axId val="0"/>
      </c:bar3DChart>
      <c:catAx>
        <c:axId val="31733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342464"/>
        <c:crosses val="autoZero"/>
        <c:auto val="1"/>
        <c:lblAlgn val="ctr"/>
        <c:lblOffset val="100"/>
        <c:noMultiLvlLbl val="0"/>
      </c:catAx>
      <c:valAx>
        <c:axId val="317342464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31733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2°A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1° QUADRIMESTRE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Foglio2!$B$2:$L$2</c:f>
              <c:numCache>
                <c:formatCode>General</c:formatCode>
                <c:ptCount val="11"/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Foglio2!$B$3:$L$3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9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Foglio2!$A$4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Foglio2!$B$4:$L$4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4</c:v>
                </c:pt>
                <c:pt idx="7">
                  <c:v>12</c:v>
                </c:pt>
                <c:pt idx="8">
                  <c:v>6</c:v>
                </c:pt>
                <c:pt idx="9">
                  <c:v>10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Foglio2!$A$5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Foglio2!$B$5:$L$5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Foglio2!$A$6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Foglio2!$B$6:$L$6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11</c:v>
                </c:pt>
                <c:pt idx="6">
                  <c:v>10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Foglio2!$A$7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Foglio2!$B$9:$L$9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041856"/>
        <c:axId val="316055936"/>
        <c:axId val="0"/>
      </c:bar3DChart>
      <c:catAx>
        <c:axId val="3160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055936"/>
        <c:crosses val="autoZero"/>
        <c:auto val="1"/>
        <c:lblAlgn val="ctr"/>
        <c:lblOffset val="100"/>
        <c:noMultiLvlLbl val="0"/>
      </c:catAx>
      <c:valAx>
        <c:axId val="3160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041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Foglio2!$B$13:$M$13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Foglio2!$A$14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Foglio2!$B$14:$M$14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7">
                  <c:v>2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Foglio2!$A$15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Foglio2!$B$15:$M$15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9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Foglio2!$A$16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Foglio2!$B$16:$M$16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13</c:v>
                </c:pt>
                <c:pt idx="10">
                  <c:v>16</c:v>
                </c:pt>
              </c:numCache>
            </c:numRef>
          </c:val>
        </c:ser>
        <c:ser>
          <c:idx val="4"/>
          <c:order val="4"/>
          <c:tx>
            <c:strRef>
              <c:f>Foglio2!$A$17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Foglio2!$B$17:$M$17</c:f>
              <c:numCache>
                <c:formatCode>General</c:formatCode>
                <c:ptCount val="11"/>
                <c:pt idx="0">
                  <c:v>2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Foglio2!$A$18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Foglio2!$B$18:$M$18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Foglio2!$B$19:$M$19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Foglio2!$B$12:$M$12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Foglio2!$B$20:$M$20</c:f>
              <c:numCache>
                <c:formatCode>_-* #,##0_-;\-* #,##0_-;_-* "-"??_-;_-@_-</c:formatCode>
                <c:ptCount val="11"/>
                <c:pt idx="0">
                  <c:v>7.5652173913043477</c:v>
                </c:pt>
                <c:pt idx="1">
                  <c:v>6.8260869565217392</c:v>
                </c:pt>
                <c:pt idx="2">
                  <c:v>7.6956521739130439</c:v>
                </c:pt>
                <c:pt idx="3">
                  <c:v>7.6956521739130439</c:v>
                </c:pt>
                <c:pt idx="4">
                  <c:v>7.7826086956521738</c:v>
                </c:pt>
                <c:pt idx="5">
                  <c:v>7.3478260869565215</c:v>
                </c:pt>
                <c:pt idx="6">
                  <c:v>7.0434782608695654</c:v>
                </c:pt>
                <c:pt idx="7">
                  <c:v>7.5652173913043477</c:v>
                </c:pt>
                <c:pt idx="8">
                  <c:v>7.5217391304347823</c:v>
                </c:pt>
                <c:pt idx="9">
                  <c:v>7.1304347826086953</c:v>
                </c:pt>
                <c:pt idx="10" formatCode="General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161792"/>
        <c:axId val="310163328"/>
        <c:axId val="0"/>
      </c:bar3DChart>
      <c:catAx>
        <c:axId val="3101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0163328"/>
        <c:crosses val="autoZero"/>
        <c:auto val="1"/>
        <c:lblAlgn val="ctr"/>
        <c:lblOffset val="100"/>
        <c:noMultiLvlLbl val="0"/>
      </c:catAx>
      <c:valAx>
        <c:axId val="310163328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0161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Foglio2!$A$24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Foglio2!$B$24:$M$24</c:f>
              <c:numCache>
                <c:formatCode>General</c:formatCode>
                <c:ptCount val="11"/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Foglio2!$A$25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Foglio2!$B$25:$M$25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Foglio2!$A$26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Foglio2!$B$26:$M$26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Foglio2!$A$27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Foglio2!$B$27:$M$27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10</c:v>
                </c:pt>
                <c:pt idx="8">
                  <c:v>8</c:v>
                </c:pt>
                <c:pt idx="9">
                  <c:v>9</c:v>
                </c:pt>
                <c:pt idx="10">
                  <c:v>13</c:v>
                </c:pt>
              </c:numCache>
            </c:numRef>
          </c:val>
        </c:ser>
        <c:ser>
          <c:idx val="4"/>
          <c:order val="4"/>
          <c:tx>
            <c:strRef>
              <c:f>Foglio2!$A$28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Foglio2!$B$28:$M$28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Foglio2!$A$29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Foglio2!$B$29:$M$29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Foglio2!$A$30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Foglio2!$B$30:$M$30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Foglio2!$A$31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Foglio2!$B$23:$M$23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Foglio2!$B$31:$M$31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192640"/>
        <c:axId val="316194176"/>
        <c:axId val="0"/>
      </c:bar3DChart>
      <c:catAx>
        <c:axId val="3161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194176"/>
        <c:crosses val="autoZero"/>
        <c:auto val="1"/>
        <c:lblAlgn val="ctr"/>
        <c:lblOffset val="100"/>
        <c:noMultiLvlLbl val="0"/>
      </c:catAx>
      <c:valAx>
        <c:axId val="3161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192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Foglio2!$A$35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Foglio2!$B$35:$M$35</c:f>
              <c:numCache>
                <c:formatCode>General</c:formatCode>
                <c:ptCount val="11"/>
                <c:pt idx="0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Foglio2!$A$36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Foglio2!$B$36:$M$36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Foglio2!$A$37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Foglio2!$B$37:$M$37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Foglio2!$A$38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Foglio2!$B$38:$M$38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6</c:v>
                </c:pt>
                <c:pt idx="6">
                  <c:v>6</c:v>
                </c:pt>
                <c:pt idx="7">
                  <c:v>10</c:v>
                </c:pt>
                <c:pt idx="8">
                  <c:v>6</c:v>
                </c:pt>
                <c:pt idx="9">
                  <c:v>10</c:v>
                </c:pt>
                <c:pt idx="10">
                  <c:v>12</c:v>
                </c:pt>
              </c:numCache>
            </c:numRef>
          </c:val>
        </c:ser>
        <c:ser>
          <c:idx val="4"/>
          <c:order val="4"/>
          <c:tx>
            <c:strRef>
              <c:f>Foglio2!$A$39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Foglio2!$B$39:$M$39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4</c:v>
                </c:pt>
                <c:pt idx="5">
                  <c:v>8</c:v>
                </c:pt>
                <c:pt idx="6">
                  <c:v>4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Foglio2!$A$40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Foglio2!$B$40:$M$40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Foglio2!$A$41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Foglio2!$B$41:$M$41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Foglio2!$A$42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Foglio2!$B$34:$M$34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Foglio2!$B$42:$M$42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55616"/>
        <c:axId val="316261504"/>
        <c:axId val="0"/>
      </c:bar3DChart>
      <c:catAx>
        <c:axId val="3162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261504"/>
        <c:crosses val="autoZero"/>
        <c:auto val="1"/>
        <c:lblAlgn val="ctr"/>
        <c:lblOffset val="100"/>
        <c:noMultiLvlLbl val="0"/>
      </c:catAx>
      <c:valAx>
        <c:axId val="3162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255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2° </a:t>
            </a:r>
            <a:r>
              <a:rPr lang="en-US" dirty="0" smtClean="0"/>
              <a:t>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22465729039816"/>
          <c:y val="0.122971114928887"/>
          <c:w val="0.86509662686000421"/>
          <c:h val="0.2766139094301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Foglio2!$A$46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Foglio2!$B$46:$M$46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Foglio2!$A$47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Foglio2!$B$47:$M$47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Foglio2!$A$48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Foglio2!$B$48:$M$48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Foglio2!$A$49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Foglio2!$B$49:$M$49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11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Foglio2!$A$50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Foglio2!$B$50:$M$50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</c:ser>
        <c:ser>
          <c:idx val="5"/>
          <c:order val="5"/>
          <c:tx>
            <c:strRef>
              <c:f>Foglio2!$A$51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Foglio2!$B$51:$M$51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Foglio2!$A$52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Foglio2!$B$52:$M$52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Foglio2!$A$53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Foglio2!$B$45:$M$45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Foglio2!$B$53:$M$53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490304"/>
        <c:axId val="317491840"/>
        <c:axId val="0"/>
      </c:bar3DChart>
      <c:catAx>
        <c:axId val="3174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91840"/>
        <c:crosses val="autoZero"/>
        <c:auto val="1"/>
        <c:lblAlgn val="ctr"/>
        <c:lblOffset val="100"/>
        <c:noMultiLvlLbl val="0"/>
      </c:catAx>
      <c:valAx>
        <c:axId val="317491840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90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Foglio4!$O$1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Foglio4!$N$2:$N$6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Foglio4!$O$2:$O$6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7415808"/>
        <c:axId val="317418496"/>
        <c:axId val="0"/>
      </c:bar3DChart>
      <c:catAx>
        <c:axId val="3174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18496"/>
        <c:crosses val="autoZero"/>
        <c:auto val="1"/>
        <c:lblAlgn val="ctr"/>
        <c:lblOffset val="100"/>
        <c:noMultiLvlLbl val="0"/>
      </c:catAx>
      <c:valAx>
        <c:axId val="317418496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Foglio4!$O$1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Foglio4!$N$2:$N$6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Foglio4!$O$2:$O$6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7425920"/>
        <c:axId val="317453440"/>
        <c:axId val="0"/>
      </c:bar3DChart>
      <c:catAx>
        <c:axId val="317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53440"/>
        <c:crosses val="autoZero"/>
        <c:auto val="1"/>
        <c:lblAlgn val="ctr"/>
        <c:lblOffset val="100"/>
        <c:noMultiLvlLbl val="0"/>
      </c:catAx>
      <c:valAx>
        <c:axId val="317453440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4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INGLESE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7536128"/>
        <c:axId val="317574528"/>
        <c:axId val="0"/>
      </c:bar3DChart>
      <c:catAx>
        <c:axId val="3175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574528"/>
        <c:crosses val="autoZero"/>
        <c:auto val="1"/>
        <c:lblAlgn val="ctr"/>
        <c:lblOffset val="100"/>
        <c:noMultiLvlLbl val="0"/>
      </c:catAx>
      <c:valAx>
        <c:axId val="317574528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53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65177472"/>
        <c:axId val="365184512"/>
        <c:axId val="0"/>
      </c:bar3DChart>
      <c:catAx>
        <c:axId val="3651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5184512"/>
        <c:crosses val="autoZero"/>
        <c:auto val="1"/>
        <c:lblAlgn val="ctr"/>
        <c:lblOffset val="100"/>
        <c:noMultiLvlLbl val="0"/>
      </c:catAx>
      <c:valAx>
        <c:axId val="365184512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517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MONITORAGGIO 1° </a:t>
            </a:r>
            <a:r>
              <a:rPr lang="en-US" dirty="0" smtClean="0"/>
              <a:t>QUADRIMESTRE </a:t>
            </a:r>
            <a:r>
              <a:rPr lang="en-US" dirty="0"/>
              <a:t>ANDAMENTO GENERALE CLASSI PRIME. SCUOLA SECONDARIA DI 1° GRADO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1°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'5'!$B$2:$M$2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ser>
          <c:idx val="1"/>
          <c:order val="1"/>
          <c:tx>
            <c:strRef>
              <c:f>'5'!$A$3</c:f>
              <c:strCache>
                <c:ptCount val="1"/>
                <c:pt idx="0">
                  <c:v>1°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'5'!$B$3:$M$3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ser>
          <c:idx val="2"/>
          <c:order val="2"/>
          <c:tx>
            <c:strRef>
              <c:f>'5'!$A$4</c:f>
              <c:strCache>
                <c:ptCount val="1"/>
                <c:pt idx="0">
                  <c:v>1°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'5'!$B$4:$M$4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ser>
          <c:idx val="3"/>
          <c:order val="3"/>
          <c:tx>
            <c:strRef>
              <c:f>'5'!$A$5</c:f>
              <c:strCache>
                <c:ptCount val="1"/>
                <c:pt idx="0">
                  <c:v>1°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'5'!$B$5:$M$5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 formatCode="0">
                  <c:v>7.5454545454545459</c:v>
                </c:pt>
              </c:numCache>
            </c:numRef>
          </c:val>
        </c:ser>
        <c:ser>
          <c:idx val="4"/>
          <c:order val="4"/>
          <c:tx>
            <c:strRef>
              <c:f>'5'!$A$6</c:f>
              <c:strCache>
                <c:ptCount val="1"/>
                <c:pt idx="0">
                  <c:v>1°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'5'!$B$1:$M$1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 GEN.</c:v>
                </c:pt>
              </c:strCache>
            </c:strRef>
          </c:cat>
          <c:val>
            <c:numRef>
              <c:f>'5'!$B$6:$M$6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906368"/>
        <c:axId val="278907904"/>
        <c:axId val="0"/>
      </c:bar3DChart>
      <c:catAx>
        <c:axId val="2789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907904"/>
        <c:crosses val="autoZero"/>
        <c:auto val="1"/>
        <c:lblAlgn val="ctr"/>
        <c:lblOffset val="100"/>
        <c:noMultiLvlLbl val="0"/>
      </c:catAx>
      <c:valAx>
        <c:axId val="27890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8906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FRANCESE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65200512"/>
        <c:axId val="371138560"/>
        <c:axId val="0"/>
      </c:bar3DChart>
      <c:catAx>
        <c:axId val="3652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138560"/>
        <c:crosses val="autoZero"/>
        <c:auto val="1"/>
        <c:lblAlgn val="ctr"/>
        <c:lblOffset val="100"/>
        <c:noMultiLvlLbl val="0"/>
      </c:catAx>
      <c:valAx>
        <c:axId val="371138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520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1158016"/>
        <c:axId val="371173248"/>
        <c:axId val="0"/>
      </c:bar3DChart>
      <c:catAx>
        <c:axId val="3711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173248"/>
        <c:crosses val="autoZero"/>
        <c:auto val="1"/>
        <c:lblAlgn val="ctr"/>
        <c:lblOffset val="100"/>
        <c:noMultiLvlLbl val="0"/>
      </c:catAx>
      <c:valAx>
        <c:axId val="371173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15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611200"/>
        <c:axId val="378614144"/>
        <c:axId val="0"/>
      </c:bar3DChart>
      <c:catAx>
        <c:axId val="3786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614144"/>
        <c:crosses val="autoZero"/>
        <c:auto val="1"/>
        <c:lblAlgn val="ctr"/>
        <c:lblOffset val="100"/>
        <c:noMultiLvlLbl val="0"/>
      </c:catAx>
      <c:valAx>
        <c:axId val="3786141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61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629504"/>
        <c:axId val="378644736"/>
        <c:axId val="0"/>
      </c:bar3DChart>
      <c:catAx>
        <c:axId val="3786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644736"/>
        <c:crosses val="autoZero"/>
        <c:auto val="1"/>
        <c:lblAlgn val="ctr"/>
        <c:lblOffset val="100"/>
        <c:noMultiLvlLbl val="0"/>
      </c:catAx>
      <c:valAx>
        <c:axId val="378644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62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layout>
        <c:manualLayout>
          <c:xMode val="edge"/>
          <c:yMode val="edge"/>
          <c:x val="0.357513779527559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rgbClr val="00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701696"/>
        <c:axId val="378708736"/>
        <c:axId val="0"/>
      </c:bar3DChart>
      <c:catAx>
        <c:axId val="3787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708736"/>
        <c:crosses val="autoZero"/>
        <c:auto val="1"/>
        <c:lblAlgn val="ctr"/>
        <c:lblOffset val="100"/>
        <c:noMultiLvlLbl val="0"/>
      </c:catAx>
      <c:valAx>
        <c:axId val="378708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7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513779527559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798080"/>
        <c:axId val="378800768"/>
        <c:axId val="0"/>
      </c:bar3DChart>
      <c:catAx>
        <c:axId val="3787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800768"/>
        <c:crosses val="autoZero"/>
        <c:auto val="1"/>
        <c:lblAlgn val="ctr"/>
        <c:lblOffset val="100"/>
        <c:noMultiLvlLbl val="0"/>
      </c:catAx>
      <c:valAx>
        <c:axId val="378800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7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MATEMATICA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14260717410324E-2"/>
          <c:y val="0.1435044081028333"/>
          <c:w val="0.87386351706036758"/>
          <c:h val="0.72248442021670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829056"/>
        <c:axId val="378861056"/>
        <c:axId val="0"/>
      </c:bar3DChart>
      <c:catAx>
        <c:axId val="37882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861056"/>
        <c:crosses val="autoZero"/>
        <c:auto val="1"/>
        <c:lblAlgn val="ctr"/>
        <c:lblOffset val="100"/>
        <c:noMultiLvlLbl val="0"/>
      </c:catAx>
      <c:valAx>
        <c:axId val="378861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82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14260717410324E-2"/>
          <c:y val="0.1435044081028333"/>
          <c:w val="0.87386351706036758"/>
          <c:h val="0.72248442021670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897152"/>
        <c:axId val="378904576"/>
        <c:axId val="0"/>
      </c:bar3DChart>
      <c:catAx>
        <c:axId val="3788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904576"/>
        <c:crosses val="autoZero"/>
        <c:auto val="1"/>
        <c:lblAlgn val="ctr"/>
        <c:lblOffset val="100"/>
        <c:noMultiLvlLbl val="0"/>
      </c:catAx>
      <c:valAx>
        <c:axId val="378904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89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SCIENZE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816272965875E-2"/>
          <c:y val="0.21747703412073491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gapDepth val="120"/>
        <c:shape val="box"/>
        <c:axId val="378920320"/>
        <c:axId val="378956032"/>
        <c:axId val="0"/>
      </c:bar3DChart>
      <c:catAx>
        <c:axId val="3789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956032"/>
        <c:crosses val="autoZero"/>
        <c:auto val="1"/>
        <c:lblAlgn val="ctr"/>
        <c:lblOffset val="100"/>
        <c:noMultiLvlLbl val="0"/>
      </c:catAx>
      <c:valAx>
        <c:axId val="378956032"/>
        <c:scaling>
          <c:orientation val="minMax"/>
          <c:max val="7.5"/>
          <c:min val="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9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816272965875E-2"/>
          <c:y val="0.21747703412073491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78975744"/>
        <c:axId val="378978688"/>
        <c:axId val="0"/>
      </c:bar3DChart>
      <c:catAx>
        <c:axId val="3789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978688"/>
        <c:crosses val="autoZero"/>
        <c:auto val="1"/>
        <c:lblAlgn val="ctr"/>
        <c:lblOffset val="100"/>
        <c:noMultiLvlLbl val="0"/>
      </c:catAx>
      <c:valAx>
        <c:axId val="37897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897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1° QUADRIMESTRE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Foglio9!$B$2:$L$2</c:f>
              <c:numCache>
                <c:formatCode>General</c:formatCode>
                <c:ptCount val="11"/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Foglio9!$A$3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Foglio9!$B$3:$L$3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Foglio9!$A$4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Foglio9!$B$4:$L$4</c:f>
              <c:numCache>
                <c:formatCode>General</c:formatCode>
                <c:ptCount val="11"/>
                <c:pt idx="0">
                  <c:v>12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11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7</c:v>
                </c:pt>
                <c:pt idx="9">
                  <c:v>11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Foglio9!$A$5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Foglio9!$B$5:$L$5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Foglio9!$A$6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Foglio9!$B$6:$L$6</c:f>
              <c:numCache>
                <c:formatCode>General</c:formatCode>
                <c:ptCount val="11"/>
                <c:pt idx="0">
                  <c:v>8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1</c:v>
                </c:pt>
                <c:pt idx="10">
                  <c:v>7</c:v>
                </c:pt>
              </c:numCache>
            </c:numRef>
          </c:val>
        </c:ser>
        <c:ser>
          <c:idx val="5"/>
          <c:order val="5"/>
          <c:tx>
            <c:strRef>
              <c:f>Foglio9!$A$7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Foglio9!$B$9:$L$9</c:f>
              <c:numCache>
                <c:formatCode>_-* #,##0_-;\-* #,##0_-;_-* "-"??_-;_-@_-</c:formatCode>
                <c:ptCount val="11"/>
                <c:pt idx="0">
                  <c:v>7.2727272727272725</c:v>
                </c:pt>
                <c:pt idx="1">
                  <c:v>7.7272727272727275</c:v>
                </c:pt>
                <c:pt idx="2">
                  <c:v>7.2272727272727275</c:v>
                </c:pt>
                <c:pt idx="3">
                  <c:v>7.4545454545454541</c:v>
                </c:pt>
                <c:pt idx="4">
                  <c:v>7.4545454545454541</c:v>
                </c:pt>
                <c:pt idx="5">
                  <c:v>7.5</c:v>
                </c:pt>
                <c:pt idx="6">
                  <c:v>7.2727272727272725</c:v>
                </c:pt>
                <c:pt idx="7">
                  <c:v>7.2272727272727275</c:v>
                </c:pt>
                <c:pt idx="8">
                  <c:v>7.0909090909090908</c:v>
                </c:pt>
                <c:pt idx="9">
                  <c:v>7.5909090909090908</c:v>
                </c:pt>
                <c:pt idx="10">
                  <c:v>7.4090909090909092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915136"/>
        <c:axId val="301916928"/>
        <c:axId val="0"/>
      </c:bar3DChart>
      <c:catAx>
        <c:axId val="3019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916928"/>
        <c:crosses val="autoZero"/>
        <c:auto val="1"/>
        <c:lblAlgn val="ctr"/>
        <c:lblOffset val="100"/>
        <c:noMultiLvlLbl val="0"/>
      </c:catAx>
      <c:valAx>
        <c:axId val="3019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915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TECNOLOGIA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31261018230765392"/>
          <c:w val="0.83993903987807972"/>
          <c:h val="0.49033597637457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2894080"/>
        <c:axId val="382896768"/>
        <c:axId val="0"/>
      </c:bar3DChart>
      <c:catAx>
        <c:axId val="3828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896768"/>
        <c:crosses val="autoZero"/>
        <c:auto val="1"/>
        <c:lblAlgn val="ctr"/>
        <c:lblOffset val="100"/>
        <c:noMultiLvlLbl val="0"/>
      </c:catAx>
      <c:valAx>
        <c:axId val="382896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8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31261018230765392"/>
          <c:w val="0.83993903987807972"/>
          <c:h val="0.49033597637457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2924672"/>
        <c:axId val="383017728"/>
        <c:axId val="0"/>
      </c:bar3DChart>
      <c:catAx>
        <c:axId val="3829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017728"/>
        <c:crosses val="autoZero"/>
        <c:auto val="1"/>
        <c:lblAlgn val="ctr"/>
        <c:lblOffset val="100"/>
        <c:noMultiLvlLbl val="0"/>
      </c:catAx>
      <c:valAx>
        <c:axId val="383017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9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ED.MUSICALE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37911253685881857"/>
          <c:y val="1.7312483347091504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3054208"/>
        <c:axId val="383056896"/>
        <c:axId val="0"/>
      </c:bar3DChart>
      <c:catAx>
        <c:axId val="3830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056896"/>
        <c:crosses val="autoZero"/>
        <c:auto val="1"/>
        <c:lblAlgn val="ctr"/>
        <c:lblOffset val="100"/>
        <c:noMultiLvlLbl val="0"/>
      </c:catAx>
      <c:valAx>
        <c:axId val="383056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0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7915573053368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3061376"/>
        <c:axId val="383095936"/>
        <c:axId val="0"/>
      </c:bar3DChart>
      <c:catAx>
        <c:axId val="3830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095936"/>
        <c:crosses val="autoZero"/>
        <c:auto val="1"/>
        <c:lblAlgn val="ctr"/>
        <c:lblOffset val="100"/>
        <c:noMultiLvlLbl val="0"/>
      </c:catAx>
      <c:valAx>
        <c:axId val="3830959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0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3600633680381E-2"/>
          <c:y val="0.21747703412073491"/>
          <c:w val="0.95086399366319618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4303872"/>
        <c:axId val="384306560"/>
        <c:axId val="0"/>
      </c:bar3DChart>
      <c:catAx>
        <c:axId val="3843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306560"/>
        <c:crosses val="autoZero"/>
        <c:auto val="1"/>
        <c:lblAlgn val="ctr"/>
        <c:lblOffset val="100"/>
        <c:noMultiLvlLbl val="0"/>
      </c:catAx>
      <c:valAx>
        <c:axId val="38430656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30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3600633680381E-2"/>
          <c:y val="0.21747703412073491"/>
          <c:w val="0.95086399366319618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4326272"/>
        <c:axId val="384353792"/>
        <c:axId val="0"/>
      </c:bar3DChart>
      <c:catAx>
        <c:axId val="3843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353792"/>
        <c:crosses val="autoZero"/>
        <c:auto val="1"/>
        <c:lblAlgn val="ctr"/>
        <c:lblOffset val="100"/>
        <c:noMultiLvlLbl val="0"/>
      </c:catAx>
      <c:valAx>
        <c:axId val="38435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3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SC.MOTORIE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5713280"/>
        <c:axId val="385716224"/>
        <c:axId val="0"/>
      </c:bar3DChart>
      <c:catAx>
        <c:axId val="3857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716224"/>
        <c:crosses val="autoZero"/>
        <c:auto val="1"/>
        <c:lblAlgn val="ctr"/>
        <c:lblOffset val="100"/>
        <c:noMultiLvlLbl val="0"/>
      </c:catAx>
      <c:valAx>
        <c:axId val="385716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7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2°A</c:v>
                </c:pt>
                <c:pt idx="1">
                  <c:v>2°B</c:v>
                </c:pt>
                <c:pt idx="2">
                  <c:v>2°C</c:v>
                </c:pt>
                <c:pt idx="3">
                  <c:v>2°D</c:v>
                </c:pt>
                <c:pt idx="4">
                  <c:v>2°E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5723392"/>
        <c:axId val="385734528"/>
        <c:axId val="0"/>
      </c:bar3DChart>
      <c:catAx>
        <c:axId val="3857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734528"/>
        <c:crosses val="autoZero"/>
        <c:auto val="1"/>
        <c:lblAlgn val="ctr"/>
        <c:lblOffset val="100"/>
        <c:noMultiLvlLbl val="0"/>
      </c:catAx>
      <c:valAx>
        <c:axId val="385734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7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0" i="0" baseline="0">
                <a:effectLst/>
              </a:rPr>
              <a:t>MONITORAGGIO STRUMENTO MUSICALE</a:t>
            </a:r>
            <a:endParaRPr lang="it-IT" sz="12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0" i="0" baseline="0">
                <a:effectLst/>
              </a:rPr>
              <a:t>CLASSI SECONDE</a:t>
            </a:r>
            <a:endParaRPr lang="it-IT" sz="12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Foglio6!$A$11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Foglio6!$B$11:$E$11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Foglio6!$A$12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Foglio6!$B$12:$E$12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Foglio6!$A$13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Foglio6!$B$13:$E$13</c:f>
              <c:numCache>
                <c:formatCode>General</c:formatCode>
                <c:ptCount val="4"/>
                <c:pt idx="0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Foglio6!$A$14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Foglio6!$B$14:$E$14</c:f>
              <c:numCache>
                <c:formatCode>General</c:formatCode>
                <c:ptCount val="4"/>
                <c:pt idx="0">
                  <c:v>2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Foglio6!$A$15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Foglio6!$B$15:$E$15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Foglio6!$A$16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Foglio6!$B$10:$E$10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Foglio6!$B$16:$E$16</c:f>
              <c:numCache>
                <c:formatCode>0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8.3333333333333339</c:v>
                </c:pt>
                <c:pt idx="3">
                  <c:v>7.833333333333333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804544"/>
        <c:axId val="387256320"/>
        <c:axId val="0"/>
      </c:bar3DChart>
      <c:catAx>
        <c:axId val="3858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256320"/>
        <c:crosses val="autoZero"/>
        <c:auto val="1"/>
        <c:lblAlgn val="ctr"/>
        <c:lblOffset val="100"/>
        <c:noMultiLvlLbl val="0"/>
      </c:catAx>
      <c:valAx>
        <c:axId val="3872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80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 STRUMENTO MUSICALE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CLASSI SECONDE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Foglio6!$G$5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FF00"/>
              </a:solidFill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>
              <a:contourClr>
                <a:srgbClr val="FFFF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>
                <a:contourClr>
                  <a:srgbClr val="FFFF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>
                <a:contourClr>
                  <a:srgbClr val="FFFF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>
                <a:contourClr>
                  <a:srgbClr val="FFFF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Foglio6!$H$4:$K$4</c:f>
              <c:strCache>
                <c:ptCount val="4"/>
                <c:pt idx="0">
                  <c:v>PIANOFORTE</c:v>
                </c:pt>
                <c:pt idx="1">
                  <c:v>FAGOTTO</c:v>
                </c:pt>
                <c:pt idx="2">
                  <c:v>CHITARRA</c:v>
                </c:pt>
                <c:pt idx="3">
                  <c:v>FISARMONICA</c:v>
                </c:pt>
              </c:strCache>
            </c:strRef>
          </c:cat>
          <c:val>
            <c:numRef>
              <c:f>Foglio6!$H$5:$K$5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7275392"/>
        <c:axId val="387298816"/>
        <c:axId val="0"/>
      </c:bar3DChart>
      <c:catAx>
        <c:axId val="38727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298816"/>
        <c:crosses val="autoZero"/>
        <c:auto val="1"/>
        <c:lblAlgn val="ctr"/>
        <c:lblOffset val="100"/>
        <c:noMultiLvlLbl val="0"/>
      </c:catAx>
      <c:valAx>
        <c:axId val="3872988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2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Foglio9!$B$13:$L$13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Foglio9!$A$14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Foglio9!$B$14:$L$14</c:f>
              <c:numCache>
                <c:formatCode>General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Foglio9!$A$15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Foglio9!$B$15:$L$15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Foglio9!$A$16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Foglio9!$B$16:$L$16</c:f>
              <c:numCache>
                <c:formatCode>General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10</c:v>
                </c:pt>
                <c:pt idx="8">
                  <c:v>14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</c:ser>
        <c:ser>
          <c:idx val="4"/>
          <c:order val="4"/>
          <c:tx>
            <c:strRef>
              <c:f>Foglio9!$A$17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Foglio9!$B$17:$L$17</c:f>
              <c:numCache>
                <c:formatCode>General</c:formatCode>
                <c:ptCount val="11"/>
                <c:pt idx="0">
                  <c:v>12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9</c:v>
                </c:pt>
                <c:pt idx="8">
                  <c:v>4</c:v>
                </c:pt>
                <c:pt idx="9">
                  <c:v>2</c:v>
                </c:pt>
                <c:pt idx="10">
                  <c:v>9</c:v>
                </c:pt>
              </c:numCache>
            </c:numRef>
          </c:val>
        </c:ser>
        <c:ser>
          <c:idx val="5"/>
          <c:order val="5"/>
          <c:tx>
            <c:strRef>
              <c:f>Foglio9!$A$18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Foglio9!$B$18:$L$18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Foglio9!$B$19:$L$19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Foglio9!$B$20:$L$20</c:f>
              <c:numCache>
                <c:formatCode>_-* #,##0_-;\-* #,##0_-;_-* "-"??_-;_-@_-</c:formatCode>
                <c:ptCount val="11"/>
                <c:pt idx="0">
                  <c:v>7.0384615384615383</c:v>
                </c:pt>
                <c:pt idx="1">
                  <c:v>7.5769230769230766</c:v>
                </c:pt>
                <c:pt idx="2">
                  <c:v>7.115384615384615</c:v>
                </c:pt>
                <c:pt idx="3">
                  <c:v>7.0384615384615383</c:v>
                </c:pt>
                <c:pt idx="4">
                  <c:v>6.884615384615385</c:v>
                </c:pt>
                <c:pt idx="5">
                  <c:v>6.884615384615385</c:v>
                </c:pt>
                <c:pt idx="6">
                  <c:v>7.0384615384615383</c:v>
                </c:pt>
                <c:pt idx="7">
                  <c:v>6.9230769230769234</c:v>
                </c:pt>
                <c:pt idx="8">
                  <c:v>7.1538461538461542</c:v>
                </c:pt>
                <c:pt idx="9">
                  <c:v>7.5384615384615383</c:v>
                </c:pt>
                <c:pt idx="10">
                  <c:v>6.9230769230769234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376896"/>
        <c:axId val="307378432"/>
        <c:axId val="0"/>
      </c:bar3DChart>
      <c:catAx>
        <c:axId val="3073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378432"/>
        <c:crosses val="autoZero"/>
        <c:auto val="1"/>
        <c:lblAlgn val="ctr"/>
        <c:lblOffset val="100"/>
        <c:noMultiLvlLbl val="0"/>
      </c:catAx>
      <c:valAx>
        <c:axId val="3073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376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MONITORAGGIO 1° PERIODO INTERMEDIO ANDAMENTO GENERALE CLASSI TERZE SCUOLA SECONDARIA DI 1° GRADO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80402449693788E-2"/>
          <c:y val="0.12610959281284262"/>
          <c:w val="0.95219597550306212"/>
          <c:h val="0.64044160434616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'5'!$A$18</c:f>
              <c:strCache>
                <c:ptCount val="1"/>
                <c:pt idx="0">
                  <c:v>3°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'5'!$B$17:$M$17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'5'!$B$18:$M$18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7.7272727272727275</c:v>
                </c:pt>
              </c:numCache>
            </c:numRef>
          </c:val>
        </c:ser>
        <c:ser>
          <c:idx val="1"/>
          <c:order val="1"/>
          <c:tx>
            <c:strRef>
              <c:f>'5'!$A$19</c:f>
              <c:strCache>
                <c:ptCount val="1"/>
                <c:pt idx="0">
                  <c:v>3°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'5'!$B$17:$M$17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'5'!$B$19:$M$19</c:f>
              <c:numCache>
                <c:formatCode>0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7.3636363636363633</c:v>
                </c:pt>
              </c:numCache>
            </c:numRef>
          </c:val>
        </c:ser>
        <c:ser>
          <c:idx val="2"/>
          <c:order val="2"/>
          <c:tx>
            <c:strRef>
              <c:f>'5'!$A$20</c:f>
              <c:strCache>
                <c:ptCount val="1"/>
                <c:pt idx="0">
                  <c:v>3°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'5'!$B$17:$M$17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'5'!$B$20:$M$20</c:f>
              <c:numCache>
                <c:formatCode>0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7.5454545454545459</c:v>
                </c:pt>
              </c:numCache>
            </c:numRef>
          </c:val>
        </c:ser>
        <c:ser>
          <c:idx val="3"/>
          <c:order val="3"/>
          <c:tx>
            <c:strRef>
              <c:f>'5'!$A$21</c:f>
              <c:strCache>
                <c:ptCount val="1"/>
                <c:pt idx="0">
                  <c:v>3°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'5'!$B$17:$M$17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'5'!$B$21:$M$21</c:f>
              <c:numCache>
                <c:formatCode>0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7.0909090909090908</c:v>
                </c:pt>
              </c:numCache>
            </c:numRef>
          </c:val>
        </c:ser>
        <c:ser>
          <c:idx val="4"/>
          <c:order val="4"/>
          <c:tx>
            <c:strRef>
              <c:f>'5'!$A$22</c:f>
              <c:strCache>
                <c:ptCount val="1"/>
                <c:pt idx="0">
                  <c:v>3°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'5'!$B$17:$M$17</c:f>
              <c:strCache>
                <c:ptCount val="12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  <c:pt idx="11">
                  <c:v>MEDIA</c:v>
                </c:pt>
              </c:strCache>
            </c:strRef>
          </c:cat>
          <c:val>
            <c:numRef>
              <c:f>'5'!$B$22:$M$22</c:f>
              <c:numCache>
                <c:formatCode>0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859392"/>
        <c:axId val="388860928"/>
        <c:axId val="0"/>
      </c:bar3DChart>
      <c:catAx>
        <c:axId val="3888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8860928"/>
        <c:crosses val="autoZero"/>
        <c:auto val="1"/>
        <c:lblAlgn val="ctr"/>
        <c:lblOffset val="100"/>
        <c:noMultiLvlLbl val="0"/>
      </c:catAx>
      <c:valAx>
        <c:axId val="3888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8859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MEDIA D'ISTITUTO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 CLASSI </a:t>
            </a:r>
            <a:r>
              <a:rPr lang="it-IT" dirty="0" smtClean="0"/>
              <a:t>TERZE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1° QUADRIMESTRE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'5'!$P$17</c:f>
              <c:strCache>
                <c:ptCount val="1"/>
                <c:pt idx="0">
                  <c:v>MEDIA D'ISTITUTO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'5'!$O$18:$O$22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'5'!$P$18:$P$22</c:f>
              <c:numCache>
                <c:formatCode>0</c:formatCode>
                <c:ptCount val="5"/>
                <c:pt idx="0">
                  <c:v>7.7474747474747483</c:v>
                </c:pt>
                <c:pt idx="1">
                  <c:v>7.4848484848484844</c:v>
                </c:pt>
                <c:pt idx="2">
                  <c:v>7.5050505050505052</c:v>
                </c:pt>
                <c:pt idx="3">
                  <c:v>7.0101010101010104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2258304"/>
        <c:axId val="392260992"/>
        <c:axId val="0"/>
      </c:bar3DChart>
      <c:catAx>
        <c:axId val="3922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260992"/>
        <c:crosses val="autoZero"/>
        <c:auto val="1"/>
        <c:lblAlgn val="ctr"/>
        <c:lblOffset val="100"/>
        <c:noMultiLvlLbl val="0"/>
      </c:catAx>
      <c:valAx>
        <c:axId val="392260992"/>
        <c:scaling>
          <c:orientation val="minMax"/>
          <c:max val="7.3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2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050" dirty="0">
                <a:solidFill>
                  <a:schemeClr val="tx1"/>
                </a:solidFill>
              </a:rPr>
              <a:t>MEDIA </a:t>
            </a:r>
            <a:r>
              <a:rPr lang="it-IT" sz="1050" dirty="0" smtClean="0">
                <a:solidFill>
                  <a:schemeClr val="tx1"/>
                </a:solidFill>
              </a:rPr>
              <a:t>D'ISTITUTO</a:t>
            </a:r>
          </a:p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050" dirty="0" smtClean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CLASSI TERZE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018033556632662E-3"/>
          <c:y val="4.474035140739345E-3"/>
          <c:w val="0.96378600823045268"/>
          <c:h val="0.824370990084572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'5'!$P$17</c:f>
              <c:strCache>
                <c:ptCount val="1"/>
                <c:pt idx="0">
                  <c:v>MEDIA D'ISTITUTO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8100" bIns="36000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'5'!$O$18:$O$22</c:f>
              <c:strCache>
                <c:ptCount val="5"/>
                <c:pt idx="0">
                  <c:v>3° A</c:v>
                </c:pt>
                <c:pt idx="1">
                  <c:v>3° B</c:v>
                </c:pt>
                <c:pt idx="2">
                  <c:v>3° C</c:v>
                </c:pt>
                <c:pt idx="3">
                  <c:v>3° D</c:v>
                </c:pt>
                <c:pt idx="4">
                  <c:v>3° E</c:v>
                </c:pt>
              </c:strCache>
            </c:strRef>
          </c:cat>
          <c:val>
            <c:numRef>
              <c:f>'5'!$P$18:$P$22</c:f>
              <c:numCache>
                <c:formatCode>0</c:formatCode>
                <c:ptCount val="5"/>
                <c:pt idx="0">
                  <c:v>7</c:v>
                </c:pt>
                <c:pt idx="1">
                  <c:v>7.2222222222222223</c:v>
                </c:pt>
                <c:pt idx="2">
                  <c:v>6.7474747474747474</c:v>
                </c:pt>
                <c:pt idx="3">
                  <c:v>6.7474747474747474</c:v>
                </c:pt>
                <c:pt idx="4">
                  <c:v>6.1313131313131315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gapDepth val="314"/>
        <c:shape val="box"/>
        <c:axId val="392293376"/>
        <c:axId val="392296320"/>
        <c:axId val="0"/>
      </c:bar3DChart>
      <c:catAx>
        <c:axId val="39229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296320"/>
        <c:crosses val="autoZero"/>
        <c:auto val="1"/>
        <c:lblAlgn val="ctr"/>
        <c:lblOffset val="100"/>
        <c:noMultiLvlLbl val="0"/>
      </c:catAx>
      <c:valAx>
        <c:axId val="392296320"/>
        <c:scaling>
          <c:orientation val="minMax"/>
          <c:max val="7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3922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Foglio3!$B$2:$L$2</c:f>
              <c:numCache>
                <c:formatCode>General</c:formatCode>
                <c:ptCount val="11"/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Foglio3!$B$3:$L$3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Foglio3!$B$4:$L$4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Foglio3!$B$5:$L$5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Foglio3!$A$6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Foglio3!$B$6:$L$6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Foglio3!$A$7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Foglio3!$B$7:$L$7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Foglio3!$B$8:$L$8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Foglio3!$B$1:$L$1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Foglio3!$B$9:$L$9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 formatCode="_-* #,##0_-;\-* #,##0_-;_-* &quot;-&quot;??_-;_-@_-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1913472"/>
        <c:axId val="391915008"/>
        <c:axId val="0"/>
      </c:bar3DChart>
      <c:catAx>
        <c:axId val="3919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915008"/>
        <c:crosses val="autoZero"/>
        <c:auto val="1"/>
        <c:lblAlgn val="ctr"/>
        <c:lblOffset val="100"/>
        <c:noMultiLvlLbl val="0"/>
      </c:catAx>
      <c:valAx>
        <c:axId val="3919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91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CLASSE 3° </a:t>
            </a:r>
            <a:r>
              <a:rPr lang="en-US" sz="1600" dirty="0" smtClean="0"/>
              <a:t>B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1° QUADRIMESTRE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Foglio3!$B$13:$L$13</c:f>
              <c:numCache>
                <c:formatCode>General</c:formatCode>
                <c:ptCount val="11"/>
                <c:pt idx="0">
                  <c:v>3</c:v>
                </c:pt>
                <c:pt idx="3">
                  <c:v>3</c:v>
                </c:pt>
                <c:pt idx="5">
                  <c:v>2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Foglio3!$A$14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Foglio3!$B$14:$L$14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  <c:pt idx="6">
                  <c:v>8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Foglio3!$A$15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Foglio3!$B$15:$L$15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8</c:v>
                </c:pt>
                <c:pt idx="9">
                  <c:v>7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Foglio3!$A$16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Foglio3!$B$16:$L$16</c:f>
              <c:numCache>
                <c:formatCode>General</c:formatCode>
                <c:ptCount val="11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</c:numCache>
            </c:numRef>
          </c:val>
        </c:ser>
        <c:ser>
          <c:idx val="4"/>
          <c:order val="4"/>
          <c:tx>
            <c:strRef>
              <c:f>Foglio3!$A$17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Foglio3!$B$17:$L$17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7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Foglio3!$A$18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Foglio3!$B$18:$L$18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Foglio3!$B$19:$L$19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Foglio3!$A$20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Foglio3!$B$12:$L$12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Foglio3!$B$20:$L$20</c:f>
              <c:numCache>
                <c:formatCode>General</c:formatCode>
                <c:ptCount val="11"/>
                <c:pt idx="0" formatCode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1984640"/>
        <c:axId val="391986176"/>
        <c:axId val="0"/>
      </c:bar3DChart>
      <c:catAx>
        <c:axId val="3919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986176"/>
        <c:crosses val="autoZero"/>
        <c:auto val="1"/>
        <c:lblAlgn val="ctr"/>
        <c:lblOffset val="100"/>
        <c:noMultiLvlLbl val="0"/>
      </c:catAx>
      <c:valAx>
        <c:axId val="3919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984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C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Foglio3!$A$24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Foglio3!$B$24:$L$24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Foglio3!$A$25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Foglio3!$B$25:$L$25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8">
                  <c:v>7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Foglio3!$A$26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Foglio3!$B$26:$L$26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10</c:v>
                </c:pt>
                <c:pt idx="5">
                  <c:v>6</c:v>
                </c:pt>
                <c:pt idx="6">
                  <c:v>8</c:v>
                </c:pt>
                <c:pt idx="7">
                  <c:v>2</c:v>
                </c:pt>
                <c:pt idx="8">
                  <c:v>7</c:v>
                </c:pt>
                <c:pt idx="9">
                  <c:v>12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Foglio3!$A$27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Foglio3!$B$27:$L$27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ser>
          <c:idx val="4"/>
          <c:order val="4"/>
          <c:tx>
            <c:strRef>
              <c:f>Foglio3!$A$28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Foglio3!$B$28:$L$28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4</c:v>
                </c:pt>
                <c:pt idx="7">
                  <c:v>17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</c:ser>
        <c:ser>
          <c:idx val="5"/>
          <c:order val="5"/>
          <c:tx>
            <c:strRef>
              <c:f>Foglio3!$A$29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Foglio3!$B$29:$L$29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Foglio3!$A$30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Foglio3!$B$30:$L$30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Foglio3!$A$31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Foglio3!$B$23:$L$23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Foglio3!$B$31:$L$31</c:f>
              <c:numCache>
                <c:formatCode>_-* #,##0_-;\-* #,##0_-;_-* "-"??_-;_-@_-</c:formatCode>
                <c:ptCount val="11"/>
                <c:pt idx="0">
                  <c:v>8</c:v>
                </c:pt>
                <c:pt idx="1">
                  <c:v>7.6521739130434785</c:v>
                </c:pt>
                <c:pt idx="2">
                  <c:v>7</c:v>
                </c:pt>
                <c:pt idx="3">
                  <c:v>7.7826086956521738</c:v>
                </c:pt>
                <c:pt idx="4">
                  <c:v>7.6086956521739131</c:v>
                </c:pt>
                <c:pt idx="5">
                  <c:v>6.9565217391304346</c:v>
                </c:pt>
                <c:pt idx="6">
                  <c:v>7.5217391304347823</c:v>
                </c:pt>
                <c:pt idx="7">
                  <c:v>6.3478260869565215</c:v>
                </c:pt>
                <c:pt idx="8">
                  <c:v>7.6086956521739131</c:v>
                </c:pt>
                <c:pt idx="9">
                  <c:v>7.3043478260869561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051328"/>
        <c:axId val="392073600"/>
        <c:axId val="0"/>
      </c:bar3DChart>
      <c:catAx>
        <c:axId val="3920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073600"/>
        <c:crosses val="autoZero"/>
        <c:auto val="1"/>
        <c:lblAlgn val="ctr"/>
        <c:lblOffset val="100"/>
        <c:noMultiLvlLbl val="0"/>
      </c:catAx>
      <c:valAx>
        <c:axId val="3920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051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Foglio3!$A$35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Foglio3!$B$35:$L$35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Foglio3!$A$36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Foglio3!$B$36:$L$36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Foglio3!$A$37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Foglio3!$B$37:$L$37</c:f>
              <c:numCache>
                <c:formatCode>General</c:formatCode>
                <c:ptCount val="11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5</c:v>
                </c:pt>
                <c:pt idx="8">
                  <c:v>3</c:v>
                </c:pt>
                <c:pt idx="9">
                  <c:v>10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Foglio3!$A$38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Foglio3!$B$38:$L$38</c:f>
              <c:numCache>
                <c:formatCode>General</c:formatCode>
                <c:ptCount val="11"/>
                <c:pt idx="0">
                  <c:v>11</c:v>
                </c:pt>
                <c:pt idx="1">
                  <c:v>14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13</c:v>
                </c:pt>
                <c:pt idx="9">
                  <c:v>8</c:v>
                </c:pt>
                <c:pt idx="10">
                  <c:v>11</c:v>
                </c:pt>
              </c:numCache>
            </c:numRef>
          </c:val>
        </c:ser>
        <c:ser>
          <c:idx val="4"/>
          <c:order val="4"/>
          <c:tx>
            <c:strRef>
              <c:f>Foglio3!$A$39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Foglio3!$B$39:$L$39</c:f>
              <c:numCache>
                <c:formatCode>General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11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5"/>
          <c:order val="5"/>
          <c:tx>
            <c:strRef>
              <c:f>Foglio3!$A$40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Foglio3!$B$40:$L$40</c:f>
              <c:numCache>
                <c:formatCode>General</c:formatCode>
                <c:ptCount val="11"/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6"/>
          <c:order val="6"/>
          <c:tx>
            <c:strRef>
              <c:f>Foglio3!$A$41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Foglio3!$B$41:$L$41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Foglio3!$A$42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Foglio3!$B$34:$L$34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Foglio3!$B$42:$L$42</c:f>
              <c:numCache>
                <c:formatCode>0</c:formatCode>
                <c:ptCount val="11"/>
                <c:pt idx="0">
                  <c:v>7.12</c:v>
                </c:pt>
                <c:pt idx="1">
                  <c:v>7.64</c:v>
                </c:pt>
                <c:pt idx="2">
                  <c:v>6.8</c:v>
                </c:pt>
                <c:pt idx="3">
                  <c:v>6.92</c:v>
                </c:pt>
                <c:pt idx="4">
                  <c:v>6.96</c:v>
                </c:pt>
                <c:pt idx="5">
                  <c:v>7.28</c:v>
                </c:pt>
                <c:pt idx="6">
                  <c:v>7.4</c:v>
                </c:pt>
                <c:pt idx="7">
                  <c:v>6.92</c:v>
                </c:pt>
                <c:pt idx="8">
                  <c:v>6.76</c:v>
                </c:pt>
                <c:pt idx="9">
                  <c:v>7.24</c:v>
                </c:pt>
                <c:pt idx="10">
                  <c:v>7.24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388992"/>
        <c:axId val="392390528"/>
        <c:axId val="0"/>
      </c:bar3DChart>
      <c:catAx>
        <c:axId val="3923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390528"/>
        <c:crosses val="autoZero"/>
        <c:auto val="1"/>
        <c:lblAlgn val="ctr"/>
        <c:lblOffset val="100"/>
        <c:noMultiLvlLbl val="0"/>
      </c:catAx>
      <c:valAx>
        <c:axId val="3923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388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 3° </a:t>
            </a:r>
            <a:r>
              <a:rPr lang="en-US" dirty="0" smtClean="0"/>
              <a:t>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Foglio3!$A$46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Foglio3!$B$46:$L$46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Foglio3!$A$47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Foglio3!$B$47:$L$47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Foglio3!$A$48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Foglio3!$B$48:$L$48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Foglio3!$A$49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Foglio3!$B$49:$L$49</c:f>
              <c:numCache>
                <c:formatCode>General</c:formatCode>
                <c:ptCount val="11"/>
                <c:pt idx="0">
                  <c:v>7</c:v>
                </c:pt>
                <c:pt idx="1">
                  <c:v>12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10</c:v>
                </c:pt>
                <c:pt idx="7">
                  <c:v>6</c:v>
                </c:pt>
                <c:pt idx="8">
                  <c:v>11</c:v>
                </c:pt>
                <c:pt idx="9">
                  <c:v>7</c:v>
                </c:pt>
                <c:pt idx="10">
                  <c:v>13</c:v>
                </c:pt>
              </c:numCache>
            </c:numRef>
          </c:val>
        </c:ser>
        <c:ser>
          <c:idx val="4"/>
          <c:order val="4"/>
          <c:tx>
            <c:strRef>
              <c:f>Foglio3!$A$50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Foglio3!$B$50:$L$50</c:f>
              <c:numCache>
                <c:formatCode>General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12</c:v>
                </c:pt>
                <c:pt idx="3">
                  <c:v>9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  <c:pt idx="7">
                  <c:v>9</c:v>
                </c:pt>
                <c:pt idx="8">
                  <c:v>6</c:v>
                </c:pt>
                <c:pt idx="9">
                  <c:v>7</c:v>
                </c:pt>
                <c:pt idx="10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Foglio3!$A$51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Foglio3!$B$51:$L$51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Foglio3!$A$52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Foglio3!$B$52:$L$52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Foglio3!$A$53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Foglio3!$B$45:$L$45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Foglio3!$B$53:$L$53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 formatCode="0">
                  <c:v>7.1363636363636367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460160"/>
        <c:axId val="392461696"/>
        <c:axId val="0"/>
      </c:bar3DChart>
      <c:catAx>
        <c:axId val="3924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461696"/>
        <c:crosses val="autoZero"/>
        <c:auto val="1"/>
        <c:lblAlgn val="ctr"/>
        <c:lblOffset val="100"/>
        <c:noMultiLvlLbl val="0"/>
      </c:catAx>
      <c:valAx>
        <c:axId val="3924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460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Frequenza</a:t>
            </a:r>
            <a:r>
              <a:rPr lang="it-IT" baseline="0" dirty="0" smtClean="0"/>
              <a:t> dei voti</a:t>
            </a:r>
            <a:endParaRPr lang="it-IT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330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Foglio12!$A$21:$A$27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Foglio12!$B$21:$B$27</c:f>
              <c:numCache>
                <c:formatCode>0%</c:formatCode>
                <c:ptCount val="7"/>
                <c:pt idx="0">
                  <c:v>0.01</c:v>
                </c:pt>
                <c:pt idx="1">
                  <c:v>0.17</c:v>
                </c:pt>
                <c:pt idx="2">
                  <c:v>0.24</c:v>
                </c:pt>
                <c:pt idx="3">
                  <c:v>0.31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3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ITALIANO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1°QUADRIMESTRE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2669440"/>
        <c:axId val="392672768"/>
        <c:axId val="0"/>
      </c:bar3DChart>
      <c:catAx>
        <c:axId val="3926694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672768"/>
        <c:crosses val="autoZero"/>
        <c:auto val="1"/>
        <c:lblAlgn val="ctr"/>
        <c:lblOffset val="100"/>
        <c:noMultiLvlLbl val="0"/>
      </c:catAx>
      <c:valAx>
        <c:axId val="392672768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6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1° 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Foglio9!$A$23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Foglio9!$B$23:$L$23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Foglio9!$A$24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Foglio9!$B$24:$L$24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Foglio9!$A$25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Foglio9!$B$25:$L$25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11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Foglio9!$A$26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Foglio9!$B$26:$L$26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Foglio9!$A$27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Foglio9!$B$27:$L$27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9</c:v>
                </c:pt>
                <c:pt idx="4">
                  <c:v>4</c:v>
                </c:pt>
                <c:pt idx="5">
                  <c:v>8</c:v>
                </c:pt>
                <c:pt idx="6">
                  <c:v>8</c:v>
                </c:pt>
                <c:pt idx="7">
                  <c:v>11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</c:ser>
        <c:ser>
          <c:idx val="5"/>
          <c:order val="5"/>
          <c:tx>
            <c:strRef>
              <c:f>Foglio9!$A$28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Foglio9!$B$28:$L$28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5">
                  <c:v>3</c:v>
                </c:pt>
                <c:pt idx="6">
                  <c:v>1</c:v>
                </c:pt>
                <c:pt idx="8">
                  <c:v>1</c:v>
                </c:pt>
              </c:numCache>
            </c:numRef>
          </c:val>
        </c:ser>
        <c:ser>
          <c:idx val="6"/>
          <c:order val="6"/>
          <c:tx>
            <c:strRef>
              <c:f>Foglio9!$A$29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Foglio9!$B$29:$L$29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Foglio9!$A$30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Foglio9!$B$22:$L$22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Foglio9!$B$30:$L$30</c:f>
              <c:numCache>
                <c:formatCode>_-* #,##0_-;\-* #,##0_-;_-* "-"??_-;_-@_-</c:formatCode>
                <c:ptCount val="11"/>
                <c:pt idx="0">
                  <c:v>7.1904761904761907</c:v>
                </c:pt>
                <c:pt idx="1">
                  <c:v>6.9047619047619051</c:v>
                </c:pt>
                <c:pt idx="2">
                  <c:v>6.5238095238095237</c:v>
                </c:pt>
                <c:pt idx="3">
                  <c:v>7.0476190476190474</c:v>
                </c:pt>
                <c:pt idx="4">
                  <c:v>7.2857142857142856</c:v>
                </c:pt>
                <c:pt idx="5">
                  <c:v>6.4761904761904763</c:v>
                </c:pt>
                <c:pt idx="6">
                  <c:v>6.5714285714285712</c:v>
                </c:pt>
                <c:pt idx="7">
                  <c:v>6.7142857142857144</c:v>
                </c:pt>
                <c:pt idx="8">
                  <c:v>6.666666666666667</c:v>
                </c:pt>
                <c:pt idx="9">
                  <c:v>7.2857142857142856</c:v>
                </c:pt>
                <c:pt idx="10">
                  <c:v>7.0952380952380949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448064"/>
        <c:axId val="307458048"/>
        <c:axId val="0"/>
      </c:bar3DChart>
      <c:catAx>
        <c:axId val="3074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458048"/>
        <c:crosses val="autoZero"/>
        <c:auto val="1"/>
        <c:lblAlgn val="ctr"/>
        <c:lblOffset val="100"/>
        <c:noMultiLvlLbl val="0"/>
      </c:catAx>
      <c:valAx>
        <c:axId val="3074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448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2709248"/>
        <c:axId val="392724864"/>
        <c:axId val="0"/>
      </c:bar3DChart>
      <c:catAx>
        <c:axId val="392709248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724864"/>
        <c:crosses val="autoZero"/>
        <c:auto val="1"/>
        <c:lblAlgn val="ctr"/>
        <c:lblOffset val="100"/>
        <c:noMultiLvlLbl val="0"/>
      </c:catAx>
      <c:valAx>
        <c:axId val="392724864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7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INGLESE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3167232"/>
        <c:axId val="393169920"/>
        <c:axId val="0"/>
      </c:bar3DChart>
      <c:catAx>
        <c:axId val="3931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169920"/>
        <c:crosses val="autoZero"/>
        <c:auto val="1"/>
        <c:lblAlgn val="ctr"/>
        <c:lblOffset val="100"/>
        <c:noMultiLvlLbl val="0"/>
      </c:catAx>
      <c:valAx>
        <c:axId val="393169920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1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Foglio4!$A$10:$A$14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Foglio4!$B$10:$B$14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3210112"/>
        <c:axId val="393213056"/>
        <c:axId val="0"/>
      </c:bar3DChart>
      <c:catAx>
        <c:axId val="3932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213056"/>
        <c:crosses val="autoZero"/>
        <c:auto val="1"/>
        <c:lblAlgn val="ctr"/>
        <c:lblOffset val="100"/>
        <c:noMultiLvlLbl val="0"/>
      </c:catAx>
      <c:valAx>
        <c:axId val="393213056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21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FRANCESE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437007817275E-2"/>
          <c:y val="0.36543773924121925"/>
          <c:w val="0.9471981161049321"/>
          <c:h val="0.527582105442483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rgbClr val="FF00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gapDepth val="120"/>
        <c:shape val="box"/>
        <c:axId val="392782592"/>
        <c:axId val="392785280"/>
        <c:axId val="0"/>
      </c:bar3DChart>
      <c:catAx>
        <c:axId val="3927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785280"/>
        <c:crosses val="autoZero"/>
        <c:auto val="1"/>
        <c:lblAlgn val="ctr"/>
        <c:lblOffset val="100"/>
        <c:noMultiLvlLbl val="0"/>
      </c:catAx>
      <c:valAx>
        <c:axId val="392785280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78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437007817275E-2"/>
          <c:y val="0.36543773924121925"/>
          <c:w val="0.9471981161049321"/>
          <c:h val="0.527582105442483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Foglio4!$B$16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Foglio4!$A$17:$A$21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Foglio4!$B$17:$B$21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2796800"/>
        <c:axId val="392816128"/>
        <c:axId val="0"/>
      </c:bar3DChart>
      <c:catAx>
        <c:axId val="3927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816128"/>
        <c:crosses val="autoZero"/>
        <c:auto val="1"/>
        <c:lblAlgn val="ctr"/>
        <c:lblOffset val="100"/>
        <c:noMultiLvlLbl val="0"/>
      </c:catAx>
      <c:valAx>
        <c:axId val="39281612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7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STORIA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104891434025298E-2"/>
          <c:y val="0.22504140627392277"/>
          <c:w val="0.85256177523264143"/>
          <c:h val="0.6355083457258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rgbClr val="66FFFF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9160448"/>
        <c:axId val="399163392"/>
        <c:axId val="0"/>
      </c:bar3DChart>
      <c:catAx>
        <c:axId val="3991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9163392"/>
        <c:crosses val="autoZero"/>
        <c:auto val="1"/>
        <c:lblAlgn val="ctr"/>
        <c:lblOffset val="100"/>
        <c:noMultiLvlLbl val="0"/>
      </c:catAx>
      <c:valAx>
        <c:axId val="399163392"/>
        <c:scaling>
          <c:orientation val="minMax"/>
          <c:max val="7.5"/>
          <c:min val="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916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104891434025298E-2"/>
          <c:y val="0.35996198751018194"/>
          <c:w val="0.85256177523264143"/>
          <c:h val="0.5005876851600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Foglio4!$E$9</c:f>
              <c:strCache>
                <c:ptCount val="1"/>
                <c:pt idx="0">
                  <c:v>STORIA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Foglio4!$D$10:$D$14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Foglio4!$E$10:$E$14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9167872"/>
        <c:axId val="402478976"/>
        <c:axId val="0"/>
      </c:bar3DChart>
      <c:catAx>
        <c:axId val="3991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478976"/>
        <c:crosses val="autoZero"/>
        <c:auto val="1"/>
        <c:lblAlgn val="ctr"/>
        <c:lblOffset val="100"/>
        <c:noMultiLvlLbl val="0"/>
      </c:catAx>
      <c:valAx>
        <c:axId val="402478976"/>
        <c:scaling>
          <c:orientation val="minMax"/>
          <c:max val="7"/>
          <c:min val="1.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916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GEOGRAFIA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layout>
        <c:manualLayout>
          <c:xMode val="edge"/>
          <c:yMode val="edge"/>
          <c:x val="0.449387418246574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44728625951658E-2"/>
          <c:y val="0.33134559419804277"/>
          <c:w val="0.95343667315931591"/>
          <c:h val="0.52145397462056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789888"/>
        <c:axId val="402792832"/>
        <c:axId val="0"/>
      </c:bar3DChart>
      <c:catAx>
        <c:axId val="4027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92832"/>
        <c:crosses val="autoZero"/>
        <c:auto val="1"/>
        <c:lblAlgn val="ctr"/>
        <c:lblOffset val="100"/>
        <c:noMultiLvlLbl val="0"/>
      </c:catAx>
      <c:valAx>
        <c:axId val="402792832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8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513779527559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44728625951658E-2"/>
          <c:y val="0.33134559419804277"/>
          <c:w val="0.95343667315931591"/>
          <c:h val="0.52145397462056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Foglio4!$H$9</c:f>
              <c:strCache>
                <c:ptCount val="1"/>
                <c:pt idx="0">
                  <c:v>GEOGRAFIA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Foglio4!$G$10:$G$14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Foglio4!$H$10:$H$14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816384"/>
        <c:axId val="402823424"/>
        <c:axId val="0"/>
      </c:bar3DChart>
      <c:catAx>
        <c:axId val="40281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823424"/>
        <c:crosses val="autoZero"/>
        <c:auto val="1"/>
        <c:lblAlgn val="ctr"/>
        <c:lblOffset val="100"/>
        <c:noMultiLvlLbl val="0"/>
      </c:catAx>
      <c:valAx>
        <c:axId val="4028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81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MATEMATICA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554880"/>
        <c:axId val="402556416"/>
        <c:axId val="0"/>
      </c:bar3DChart>
      <c:catAx>
        <c:axId val="4025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56416"/>
        <c:crosses val="autoZero"/>
        <c:auto val="1"/>
        <c:lblAlgn val="ctr"/>
        <c:lblOffset val="100"/>
        <c:noMultiLvlLbl val="0"/>
      </c:catAx>
      <c:valAx>
        <c:axId val="402556416"/>
        <c:scaling>
          <c:orientation val="minMax"/>
          <c:max val="7.5"/>
          <c:min val="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CLASSE 1°D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1° QUADRIMESTRE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Foglio9!$A$33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Foglio9!$B$33:$L$33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Foglio9!$A$34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Foglio9!$B$34:$L$34</c:f>
              <c:numCache>
                <c:formatCode>General</c:formatCode>
                <c:ptCount val="11"/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9">
                  <c:v>10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Foglio9!$A$35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Foglio9!$B$35:$L$35</c:f>
              <c:numCache>
                <c:formatCode>General</c:formatCode>
                <c:ptCount val="11"/>
                <c:pt idx="0">
                  <c:v>11</c:v>
                </c:pt>
                <c:pt idx="1">
                  <c:v>15</c:v>
                </c:pt>
                <c:pt idx="2">
                  <c:v>12</c:v>
                </c:pt>
                <c:pt idx="3">
                  <c:v>16</c:v>
                </c:pt>
                <c:pt idx="4">
                  <c:v>2</c:v>
                </c:pt>
                <c:pt idx="5">
                  <c:v>7</c:v>
                </c:pt>
                <c:pt idx="6">
                  <c:v>9</c:v>
                </c:pt>
                <c:pt idx="7">
                  <c:v>12</c:v>
                </c:pt>
                <c:pt idx="8">
                  <c:v>9</c:v>
                </c:pt>
                <c:pt idx="9">
                  <c:v>10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Foglio9!$A$36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Foglio9!$B$36:$L$36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4</c:v>
                </c:pt>
                <c:pt idx="10">
                  <c:v>9</c:v>
                </c:pt>
              </c:numCache>
            </c:numRef>
          </c:val>
        </c:ser>
        <c:ser>
          <c:idx val="4"/>
          <c:order val="4"/>
          <c:tx>
            <c:strRef>
              <c:f>Foglio9!$A$37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Foglio9!$B$37:$L$37</c:f>
              <c:numCache>
                <c:formatCode>General</c:formatCode>
                <c:ptCount val="11"/>
                <c:pt idx="0">
                  <c:v>2</c:v>
                </c:pt>
                <c:pt idx="2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10">
                  <c:v>4</c:v>
                </c:pt>
              </c:numCache>
            </c:numRef>
          </c:val>
        </c:ser>
        <c:ser>
          <c:idx val="5"/>
          <c:order val="5"/>
          <c:tx>
            <c:strRef>
              <c:f>Foglio9!$A$38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Foglio9!$B$38:$L$38</c:f>
              <c:numCache>
                <c:formatCode>General</c:formatCode>
                <c:ptCount val="11"/>
              </c:numCache>
            </c:numRef>
          </c:val>
        </c:ser>
        <c:ser>
          <c:idx val="6"/>
          <c:order val="6"/>
          <c:tx>
            <c:strRef>
              <c:f>Foglio9!$A$39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Foglio9!$B$39:$L$39</c:f>
              <c:numCache>
                <c:formatCode>General</c:formatCode>
                <c:ptCount val="11"/>
              </c:numCache>
            </c:numRef>
          </c:val>
        </c:ser>
        <c:ser>
          <c:idx val="7"/>
          <c:order val="7"/>
          <c:tx>
            <c:strRef>
              <c:f>Foglio9!$A$40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Foglio9!$B$32:$L$32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TECNOLOGIA</c:v>
                </c:pt>
                <c:pt idx="8">
                  <c:v>ED.MUSICALE</c:v>
                </c:pt>
                <c:pt idx="9">
                  <c:v>ARTE</c:v>
                </c:pt>
                <c:pt idx="10">
                  <c:v>SC.MOTORIE</c:v>
                </c:pt>
              </c:strCache>
            </c:strRef>
          </c:cat>
          <c:val>
            <c:numRef>
              <c:f>Foglio9!$B$40:$L$40</c:f>
              <c:numCache>
                <c:formatCode>_-* #,##0_-;\-* #,##0_-;_-* "-"??_-;_-@_-</c:formatCode>
                <c:ptCount val="11"/>
                <c:pt idx="0">
                  <c:v>7.375</c:v>
                </c:pt>
                <c:pt idx="1">
                  <c:v>7.708333333333333</c:v>
                </c:pt>
                <c:pt idx="2">
                  <c:v>7.791666666666667</c:v>
                </c:pt>
                <c:pt idx="3">
                  <c:v>8.0416666666666661</c:v>
                </c:pt>
                <c:pt idx="4">
                  <c:v>6.833333333333333</c:v>
                </c:pt>
                <c:pt idx="5">
                  <c:v>7.291666666666667</c:v>
                </c:pt>
                <c:pt idx="6">
                  <c:v>7.541666666666667</c:v>
                </c:pt>
                <c:pt idx="7">
                  <c:v>7.375</c:v>
                </c:pt>
                <c:pt idx="8">
                  <c:v>7</c:v>
                </c:pt>
                <c:pt idx="9">
                  <c:v>8.25</c:v>
                </c:pt>
                <c:pt idx="10">
                  <c:v>7.541666666666667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191808"/>
        <c:axId val="307193344"/>
        <c:axId val="0"/>
      </c:bar3DChart>
      <c:catAx>
        <c:axId val="3071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193344"/>
        <c:crosses val="autoZero"/>
        <c:auto val="1"/>
        <c:lblAlgn val="ctr"/>
        <c:lblOffset val="100"/>
        <c:noMultiLvlLbl val="0"/>
      </c:catAx>
      <c:valAx>
        <c:axId val="3071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19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Foglio4!$D$17:$D$21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Foglio4!$E$17:$E$21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579840"/>
        <c:axId val="402582912"/>
        <c:axId val="0"/>
      </c:bar3DChart>
      <c:catAx>
        <c:axId val="4025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82912"/>
        <c:crosses val="autoZero"/>
        <c:auto val="1"/>
        <c:lblAlgn val="ctr"/>
        <c:lblOffset val="100"/>
        <c:noMultiLvlLbl val="0"/>
      </c:catAx>
      <c:valAx>
        <c:axId val="40258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SCIENZE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765997916252E-2"/>
          <c:y val="0.2232521039921766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shape val="box"/>
        <c:axId val="402631680"/>
        <c:axId val="402634624"/>
        <c:axId val="0"/>
      </c:bar3DChart>
      <c:catAx>
        <c:axId val="4026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634624"/>
        <c:crosses val="autoZero"/>
        <c:auto val="1"/>
        <c:lblAlgn val="ctr"/>
        <c:lblOffset val="100"/>
        <c:noMultiLvlLbl val="0"/>
      </c:catAx>
      <c:valAx>
        <c:axId val="402634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6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9765997916252E-2"/>
          <c:y val="0.2232521039921766"/>
          <c:w val="0.9155301837270341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Foglio4!$H$16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Foglio4!$G$17:$G$21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Foglio4!$H$17:$H$21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shape val="box"/>
        <c:axId val="402658432"/>
        <c:axId val="402685952"/>
        <c:axId val="0"/>
      </c:bar3DChart>
      <c:catAx>
        <c:axId val="4026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685952"/>
        <c:crosses val="autoZero"/>
        <c:auto val="1"/>
        <c:lblAlgn val="ctr"/>
        <c:lblOffset val="100"/>
        <c:noMultiLvlLbl val="0"/>
      </c:catAx>
      <c:valAx>
        <c:axId val="40268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6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TECNOLOGIA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2060774245946462"/>
          <c:w val="0.83993903987807972"/>
          <c:h val="0.59686871406964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697600"/>
        <c:axId val="402721024"/>
        <c:axId val="0"/>
      </c:bar3DChart>
      <c:catAx>
        <c:axId val="4026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21024"/>
        <c:crosses val="autoZero"/>
        <c:auto val="1"/>
        <c:lblAlgn val="ctr"/>
        <c:lblOffset val="100"/>
        <c:noMultiLvlLbl val="0"/>
      </c:catAx>
      <c:valAx>
        <c:axId val="40272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69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2060774245946462"/>
          <c:w val="0.83993903987807972"/>
          <c:h val="0.59686871406964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753024"/>
        <c:axId val="402768256"/>
        <c:axId val="0"/>
      </c:bar3DChart>
      <c:catAx>
        <c:axId val="402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68256"/>
        <c:crosses val="autoZero"/>
        <c:auto val="1"/>
        <c:lblAlgn val="ctr"/>
        <c:lblOffset val="100"/>
        <c:noMultiLvlLbl val="0"/>
      </c:catAx>
      <c:valAx>
        <c:axId val="402768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ED.MUSICALE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layout>
        <c:manualLayout>
          <c:xMode val="edge"/>
          <c:yMode val="edge"/>
          <c:x val="0.65928047114685184"/>
          <c:y val="1.95661730852900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9033611018109E-2"/>
          <c:y val="0.17029020348117224"/>
          <c:w val="0.9412842988112623"/>
          <c:h val="0.52692266347667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Foglio4!$K$9</c:f>
              <c:strCache>
                <c:ptCount val="1"/>
                <c:pt idx="0">
                  <c:v>ED.MUSICALE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Foglio4!$J$10:$J$14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Foglio4!$K$10:$K$14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781312"/>
        <c:axId val="402868864"/>
        <c:axId val="0"/>
      </c:bar3DChart>
      <c:catAx>
        <c:axId val="4027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868864"/>
        <c:crosses val="autoZero"/>
        <c:auto val="1"/>
        <c:lblAlgn val="ctr"/>
        <c:lblOffset val="100"/>
        <c:noMultiLvlLbl val="0"/>
      </c:catAx>
      <c:valAx>
        <c:axId val="402868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78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566590466514"/>
          <c:y val="0.2060774245946462"/>
          <c:w val="0.83993903987807972"/>
          <c:h val="0.59686871406964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Foglio4!$K$16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Foglio4!$J$17:$J$21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Foglio4!$K$17:$K$21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2900864"/>
        <c:axId val="402903808"/>
        <c:axId val="0"/>
      </c:bar3DChart>
      <c:catAx>
        <c:axId val="4029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903808"/>
        <c:crosses val="autoZero"/>
        <c:auto val="1"/>
        <c:lblAlgn val="ctr"/>
        <c:lblOffset val="100"/>
        <c:noMultiLvlLbl val="0"/>
      </c:catAx>
      <c:valAx>
        <c:axId val="402903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9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91895066825086E-2"/>
          <c:y val="0.23530401570229328"/>
          <c:w val="0.87309744849668725"/>
          <c:h val="0.6572966618866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4218240"/>
        <c:axId val="404220928"/>
        <c:axId val="0"/>
      </c:bar3DChart>
      <c:catAx>
        <c:axId val="40421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20928"/>
        <c:crosses val="autoZero"/>
        <c:auto val="1"/>
        <c:lblAlgn val="ctr"/>
        <c:lblOffset val="100"/>
        <c:noMultiLvlLbl val="0"/>
      </c:catAx>
      <c:valAx>
        <c:axId val="404220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91895066825086E-2"/>
          <c:y val="0.23530401570229328"/>
          <c:w val="0.87309744849668725"/>
          <c:h val="0.6572966618866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Foglio4!$B$23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Foglio4!$A$24:$A$28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Foglio4!$B$24:$B$28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4232448"/>
        <c:axId val="404239488"/>
        <c:axId val="0"/>
      </c:bar3DChart>
      <c:catAx>
        <c:axId val="4042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39488"/>
        <c:crosses val="autoZero"/>
        <c:auto val="1"/>
        <c:lblAlgn val="ctr"/>
        <c:lblOffset val="100"/>
        <c:noMultiLvlLbl val="0"/>
      </c:catAx>
      <c:valAx>
        <c:axId val="404239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SC.MOTORIE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1°QUADRIMESTRE</a:t>
            </a:r>
            <a:endParaRPr lang="it-IT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Foglio4!$E$23</c:f>
              <c:strCache>
                <c:ptCount val="1"/>
                <c:pt idx="0">
                  <c:v>SC.MOTORIE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Foglio4!$D$24:$D$28</c:f>
              <c:strCache>
                <c:ptCount val="5"/>
                <c:pt idx="0">
                  <c:v>3°A</c:v>
                </c:pt>
                <c:pt idx="1">
                  <c:v>3°B</c:v>
                </c:pt>
                <c:pt idx="2">
                  <c:v>3°C</c:v>
                </c:pt>
                <c:pt idx="3">
                  <c:v>3°D</c:v>
                </c:pt>
                <c:pt idx="4">
                  <c:v>3°E</c:v>
                </c:pt>
              </c:strCache>
            </c:strRef>
          </c:cat>
          <c:val>
            <c:numRef>
              <c:f>Foglio4!$E$24:$E$28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04271872"/>
        <c:axId val="404274560"/>
        <c:axId val="0"/>
      </c:bar3DChart>
      <c:catAx>
        <c:axId val="4042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74560"/>
        <c:crosses val="autoZero"/>
        <c:auto val="1"/>
        <c:lblAlgn val="ctr"/>
        <c:lblOffset val="100"/>
        <c:noMultiLvlLbl val="0"/>
      </c:catAx>
      <c:valAx>
        <c:axId val="404274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427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6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68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3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47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2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2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9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39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3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8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12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0C7201-72EC-443A-B321-1C86D9CD17BA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54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4675" y="1342704"/>
            <a:ext cx="7229475" cy="258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CROSIA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Secondaria di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1° Grado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PRIMO 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QUADRIMESTRE A.S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2018/2019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42704"/>
            <a:ext cx="2300287" cy="23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024066"/>
              </p:ext>
            </p:extLst>
          </p:nvPr>
        </p:nvGraphicFramePr>
        <p:xfrm>
          <a:off x="1661375" y="772732"/>
          <a:ext cx="9105363" cy="489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59408"/>
              </p:ext>
            </p:extLst>
          </p:nvPr>
        </p:nvGraphicFramePr>
        <p:xfrm>
          <a:off x="1128713" y="1114425"/>
          <a:ext cx="10244137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52484"/>
              </p:ext>
            </p:extLst>
          </p:nvPr>
        </p:nvGraphicFramePr>
        <p:xfrm>
          <a:off x="814389" y="1071563"/>
          <a:ext cx="10644186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60337"/>
              </p:ext>
            </p:extLst>
          </p:nvPr>
        </p:nvGraphicFramePr>
        <p:xfrm>
          <a:off x="1971675" y="671513"/>
          <a:ext cx="8715375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82907"/>
              </p:ext>
            </p:extLst>
          </p:nvPr>
        </p:nvGraphicFramePr>
        <p:xfrm>
          <a:off x="7232332" y="666206"/>
          <a:ext cx="4145417" cy="551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875211" y="2828836"/>
            <a:ext cx="3762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9 ricorre </a:t>
            </a:r>
            <a:r>
              <a:rPr lang="it-IT" sz="2400" dirty="0" smtClean="0"/>
              <a:t>98 </a:t>
            </a:r>
            <a:r>
              <a:rPr lang="it-IT" sz="2400" dirty="0"/>
              <a:t>volte su un numero di circa </a:t>
            </a:r>
            <a:r>
              <a:rPr lang="it-IT" sz="2400" dirty="0" smtClean="0"/>
              <a:t>1024 </a:t>
            </a:r>
            <a:r>
              <a:rPr lang="it-IT" sz="2400" dirty="0"/>
              <a:t>voti 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Il </a:t>
            </a:r>
            <a:r>
              <a:rPr lang="it-IT" sz="2400" dirty="0"/>
              <a:t>valore con una maggiore frequenza </a:t>
            </a:r>
            <a:r>
              <a:rPr lang="it-IT" sz="2400" dirty="0" smtClean="0"/>
              <a:t>(33%) è l’8 </a:t>
            </a:r>
            <a:r>
              <a:rPr lang="it-IT" sz="2400" dirty="0"/>
              <a:t>-</a:t>
            </a:r>
            <a:r>
              <a:rPr lang="it-IT" sz="2400" dirty="0" smtClean="0"/>
              <a:t>334  seguito dal 7 (31</a:t>
            </a:r>
            <a:r>
              <a:rPr lang="it-IT" sz="2400" dirty="0"/>
              <a:t>%). </a:t>
            </a:r>
          </a:p>
        </p:txBody>
      </p:sp>
    </p:spTree>
    <p:extLst>
      <p:ext uri="{BB962C8B-B14F-4D97-AF65-F5344CB8AC3E}">
        <p14:creationId xmlns:p14="http://schemas.microsoft.com/office/powerpoint/2010/main" val="313483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40687"/>
              </p:ext>
            </p:extLst>
          </p:nvPr>
        </p:nvGraphicFramePr>
        <p:xfrm>
          <a:off x="3300413" y="742950"/>
          <a:ext cx="7972425" cy="53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80203"/>
              </p:ext>
            </p:extLst>
          </p:nvPr>
        </p:nvGraphicFramePr>
        <p:xfrm>
          <a:off x="657225" y="742950"/>
          <a:ext cx="2171700" cy="140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21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13958"/>
              </p:ext>
            </p:extLst>
          </p:nvPr>
        </p:nvGraphicFramePr>
        <p:xfrm>
          <a:off x="1557339" y="757238"/>
          <a:ext cx="8943974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09871"/>
              </p:ext>
            </p:extLst>
          </p:nvPr>
        </p:nvGraphicFramePr>
        <p:xfrm>
          <a:off x="2986088" y="1371600"/>
          <a:ext cx="62865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16295"/>
              </p:ext>
            </p:extLst>
          </p:nvPr>
        </p:nvGraphicFramePr>
        <p:xfrm>
          <a:off x="642938" y="750094"/>
          <a:ext cx="2528886" cy="124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45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55981"/>
              </p:ext>
            </p:extLst>
          </p:nvPr>
        </p:nvGraphicFramePr>
        <p:xfrm>
          <a:off x="2200275" y="714376"/>
          <a:ext cx="8358188" cy="54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56060"/>
              </p:ext>
            </p:extLst>
          </p:nvPr>
        </p:nvGraphicFramePr>
        <p:xfrm>
          <a:off x="614362" y="714376"/>
          <a:ext cx="2114551" cy="152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824575"/>
              </p:ext>
            </p:extLst>
          </p:nvPr>
        </p:nvGraphicFramePr>
        <p:xfrm>
          <a:off x="2085974" y="1057275"/>
          <a:ext cx="8829675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661703"/>
              </p:ext>
            </p:extLst>
          </p:nvPr>
        </p:nvGraphicFramePr>
        <p:xfrm>
          <a:off x="778667" y="650080"/>
          <a:ext cx="2614613" cy="144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0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40366"/>
              </p:ext>
            </p:extLst>
          </p:nvPr>
        </p:nvGraphicFramePr>
        <p:xfrm>
          <a:off x="1971675" y="2057400"/>
          <a:ext cx="8672513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477702"/>
              </p:ext>
            </p:extLst>
          </p:nvPr>
        </p:nvGraphicFramePr>
        <p:xfrm>
          <a:off x="628650" y="671512"/>
          <a:ext cx="2686050" cy="138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6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04218"/>
          </a:xfrm>
        </p:spPr>
        <p:txBody>
          <a:bodyPr>
            <a:normAutofit fontScale="90000"/>
          </a:bodyPr>
          <a:lstStyle/>
          <a:p>
            <a:r>
              <a:rPr lang="it-IT" dirty="0"/>
              <a:t>La conclusione degli scrutini relativi al primo quadrimestre rappresenta per la nostra Istituzione Scolastica un’occasione per riflettere sui risultati raggiunti e per definire i futuri obiettivi strategici, nell’ottica di un continuo </a:t>
            </a:r>
            <a:r>
              <a:rPr lang="it-IT" b="1" dirty="0"/>
              <a:t>miglioramento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1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6195"/>
              </p:ext>
            </p:extLst>
          </p:nvPr>
        </p:nvGraphicFramePr>
        <p:xfrm>
          <a:off x="2157413" y="542925"/>
          <a:ext cx="8886825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20696"/>
              </p:ext>
            </p:extLst>
          </p:nvPr>
        </p:nvGraphicFramePr>
        <p:xfrm>
          <a:off x="428626" y="542925"/>
          <a:ext cx="2771773" cy="158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8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800713"/>
              </p:ext>
            </p:extLst>
          </p:nvPr>
        </p:nvGraphicFramePr>
        <p:xfrm>
          <a:off x="1857375" y="1071563"/>
          <a:ext cx="86868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991664"/>
              </p:ext>
            </p:extLst>
          </p:nvPr>
        </p:nvGraphicFramePr>
        <p:xfrm>
          <a:off x="585786" y="614362"/>
          <a:ext cx="2202287" cy="11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3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296557"/>
              </p:ext>
            </p:extLst>
          </p:nvPr>
        </p:nvGraphicFramePr>
        <p:xfrm>
          <a:off x="942975" y="914399"/>
          <a:ext cx="10186988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235465"/>
              </p:ext>
            </p:extLst>
          </p:nvPr>
        </p:nvGraphicFramePr>
        <p:xfrm>
          <a:off x="700087" y="700086"/>
          <a:ext cx="2557463" cy="160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439551"/>
              </p:ext>
            </p:extLst>
          </p:nvPr>
        </p:nvGraphicFramePr>
        <p:xfrm>
          <a:off x="2457450" y="1214436"/>
          <a:ext cx="7929563" cy="43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4112"/>
              </p:ext>
            </p:extLst>
          </p:nvPr>
        </p:nvGraphicFramePr>
        <p:xfrm>
          <a:off x="1000125" y="971550"/>
          <a:ext cx="2320008" cy="13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7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049530"/>
              </p:ext>
            </p:extLst>
          </p:nvPr>
        </p:nvGraphicFramePr>
        <p:xfrm>
          <a:off x="2986088" y="742951"/>
          <a:ext cx="8505824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89057"/>
              </p:ext>
            </p:extLst>
          </p:nvPr>
        </p:nvGraphicFramePr>
        <p:xfrm>
          <a:off x="632473" y="614967"/>
          <a:ext cx="2353615" cy="128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8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341770"/>
              </p:ext>
            </p:extLst>
          </p:nvPr>
        </p:nvGraphicFramePr>
        <p:xfrm>
          <a:off x="1757363" y="1685925"/>
          <a:ext cx="9429750" cy="440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963456"/>
              </p:ext>
            </p:extLst>
          </p:nvPr>
        </p:nvGraphicFramePr>
        <p:xfrm>
          <a:off x="739931" y="733493"/>
          <a:ext cx="2374744" cy="149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7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92194"/>
              </p:ext>
            </p:extLst>
          </p:nvPr>
        </p:nvGraphicFramePr>
        <p:xfrm>
          <a:off x="1143000" y="1214437"/>
          <a:ext cx="10001250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757746"/>
              </p:ext>
            </p:extLst>
          </p:nvPr>
        </p:nvGraphicFramePr>
        <p:xfrm>
          <a:off x="1985961" y="1543051"/>
          <a:ext cx="7986713" cy="410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6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16838"/>
              </p:ext>
            </p:extLst>
          </p:nvPr>
        </p:nvGraphicFramePr>
        <p:xfrm>
          <a:off x="1714500" y="471488"/>
          <a:ext cx="972978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1153" y="979714"/>
            <a:ext cx="36053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</a:t>
            </a:r>
            <a:r>
              <a:rPr lang="it-IT" sz="2800" dirty="0" smtClean="0"/>
              <a:t>9 </a:t>
            </a:r>
            <a:r>
              <a:rPr lang="it-IT" sz="2800" dirty="0"/>
              <a:t>ricorre </a:t>
            </a:r>
            <a:r>
              <a:rPr lang="it-IT" sz="2800" dirty="0" smtClean="0"/>
              <a:t>141 </a:t>
            </a:r>
            <a:r>
              <a:rPr lang="it-IT" sz="2800" dirty="0"/>
              <a:t>volte su un numero di circa 1111 voti mentre il </a:t>
            </a:r>
            <a:r>
              <a:rPr lang="it-IT" sz="2800" dirty="0" smtClean="0"/>
              <a:t>10 </a:t>
            </a:r>
            <a:r>
              <a:rPr lang="it-IT" sz="2800" dirty="0"/>
              <a:t>costituisce  </a:t>
            </a:r>
            <a:r>
              <a:rPr lang="it-IT" sz="2800" dirty="0" smtClean="0"/>
              <a:t>l’1%.</a:t>
            </a:r>
            <a:endParaRPr lang="it-IT" sz="2800" dirty="0"/>
          </a:p>
          <a:p>
            <a:r>
              <a:rPr lang="it-IT" sz="2800" dirty="0"/>
              <a:t>Il </a:t>
            </a:r>
            <a:r>
              <a:rPr lang="it-IT" sz="2800" dirty="0" smtClean="0"/>
              <a:t>valore </a:t>
            </a:r>
            <a:r>
              <a:rPr lang="it-IT" sz="2800" dirty="0"/>
              <a:t>con una maggiore frequenza è il </a:t>
            </a:r>
            <a:r>
              <a:rPr lang="it-IT" sz="2800" dirty="0" smtClean="0"/>
              <a:t>7 -343 e il 6 31% </a:t>
            </a:r>
            <a:r>
              <a:rPr lang="it-IT" sz="2800" dirty="0"/>
              <a:t>(31%). Punto di forza è anche la moda </a:t>
            </a:r>
            <a:r>
              <a:rPr lang="it-IT" sz="2800" dirty="0" smtClean="0"/>
              <a:t>dell’8 (24%)</a:t>
            </a:r>
          </a:p>
          <a:p>
            <a:endParaRPr lang="it-IT" sz="28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95125"/>
              </p:ext>
            </p:extLst>
          </p:nvPr>
        </p:nvGraphicFramePr>
        <p:xfrm>
          <a:off x="6500812" y="831395"/>
          <a:ext cx="4676775" cy="530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80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0150" y="1694192"/>
            <a:ext cx="9029700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grafici seguenti  sono riportati i voti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discipline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suddette per  classi  sul totale di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355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alunni per la Secondaria di I grado.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risultati saranno oggetto di riflessione da parte dei docenti che si attiveranno per organizzare eventuali percorsi individualizzati e personalizzati , attività di laboratorio per il recupero delle competenze e per  valorizzare  le eccellenze.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91888"/>
              </p:ext>
            </p:extLst>
          </p:nvPr>
        </p:nvGraphicFramePr>
        <p:xfrm>
          <a:off x="1871663" y="656823"/>
          <a:ext cx="9001126" cy="534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38328"/>
              </p:ext>
            </p:extLst>
          </p:nvPr>
        </p:nvGraphicFramePr>
        <p:xfrm>
          <a:off x="385764" y="857250"/>
          <a:ext cx="2900362" cy="198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6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798162"/>
              </p:ext>
            </p:extLst>
          </p:nvPr>
        </p:nvGraphicFramePr>
        <p:xfrm>
          <a:off x="514350" y="571499"/>
          <a:ext cx="11258549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4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919885"/>
              </p:ext>
            </p:extLst>
          </p:nvPr>
        </p:nvGraphicFramePr>
        <p:xfrm>
          <a:off x="300038" y="557212"/>
          <a:ext cx="11458573" cy="567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200606"/>
              </p:ext>
            </p:extLst>
          </p:nvPr>
        </p:nvGraphicFramePr>
        <p:xfrm>
          <a:off x="371475" y="642938"/>
          <a:ext cx="11430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4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141511"/>
              </p:ext>
            </p:extLst>
          </p:nvPr>
        </p:nvGraphicFramePr>
        <p:xfrm>
          <a:off x="457200" y="1055664"/>
          <a:ext cx="11287125" cy="513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740471"/>
              </p:ext>
            </p:extLst>
          </p:nvPr>
        </p:nvGraphicFramePr>
        <p:xfrm>
          <a:off x="477322" y="1077800"/>
          <a:ext cx="10909816" cy="54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38484"/>
              </p:ext>
            </p:extLst>
          </p:nvPr>
        </p:nvGraphicFramePr>
        <p:xfrm>
          <a:off x="2871788" y="1042988"/>
          <a:ext cx="8172449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63805"/>
              </p:ext>
            </p:extLst>
          </p:nvPr>
        </p:nvGraphicFramePr>
        <p:xfrm>
          <a:off x="604502" y="626235"/>
          <a:ext cx="2267286" cy="138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5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292619"/>
              </p:ext>
            </p:extLst>
          </p:nvPr>
        </p:nvGraphicFramePr>
        <p:xfrm>
          <a:off x="1500188" y="571500"/>
          <a:ext cx="9060488" cy="57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62140"/>
              </p:ext>
            </p:extLst>
          </p:nvPr>
        </p:nvGraphicFramePr>
        <p:xfrm>
          <a:off x="620400" y="672318"/>
          <a:ext cx="2125014" cy="121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2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07783"/>
              </p:ext>
            </p:extLst>
          </p:nvPr>
        </p:nvGraphicFramePr>
        <p:xfrm>
          <a:off x="2243137" y="728663"/>
          <a:ext cx="8758237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53285"/>
              </p:ext>
            </p:extLst>
          </p:nvPr>
        </p:nvGraphicFramePr>
        <p:xfrm>
          <a:off x="582367" y="728663"/>
          <a:ext cx="2060820" cy="117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69328"/>
              </p:ext>
            </p:extLst>
          </p:nvPr>
        </p:nvGraphicFramePr>
        <p:xfrm>
          <a:off x="1343025" y="1085850"/>
          <a:ext cx="94297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80404"/>
              </p:ext>
            </p:extLst>
          </p:nvPr>
        </p:nvGraphicFramePr>
        <p:xfrm>
          <a:off x="633077" y="604099"/>
          <a:ext cx="2252998" cy="136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1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010280"/>
              </p:ext>
            </p:extLst>
          </p:nvPr>
        </p:nvGraphicFramePr>
        <p:xfrm>
          <a:off x="2331076" y="631065"/>
          <a:ext cx="7868992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836288"/>
              </p:ext>
            </p:extLst>
          </p:nvPr>
        </p:nvGraphicFramePr>
        <p:xfrm>
          <a:off x="485775" y="631066"/>
          <a:ext cx="2500314" cy="175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14703"/>
              </p:ext>
            </p:extLst>
          </p:nvPr>
        </p:nvGraphicFramePr>
        <p:xfrm>
          <a:off x="3143251" y="971550"/>
          <a:ext cx="80010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531196"/>
              </p:ext>
            </p:extLst>
          </p:nvPr>
        </p:nvGraphicFramePr>
        <p:xfrm>
          <a:off x="546749" y="623820"/>
          <a:ext cx="2596502" cy="154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337616"/>
              </p:ext>
            </p:extLst>
          </p:nvPr>
        </p:nvGraphicFramePr>
        <p:xfrm>
          <a:off x="2043113" y="2057400"/>
          <a:ext cx="85725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33733"/>
              </p:ext>
            </p:extLst>
          </p:nvPr>
        </p:nvGraphicFramePr>
        <p:xfrm>
          <a:off x="614161" y="702703"/>
          <a:ext cx="2308740" cy="135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69087"/>
              </p:ext>
            </p:extLst>
          </p:nvPr>
        </p:nvGraphicFramePr>
        <p:xfrm>
          <a:off x="3186113" y="1524335"/>
          <a:ext cx="8272462" cy="454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592228"/>
              </p:ext>
            </p:extLst>
          </p:nvPr>
        </p:nvGraphicFramePr>
        <p:xfrm>
          <a:off x="713369" y="683586"/>
          <a:ext cx="2472744" cy="130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90020"/>
              </p:ext>
            </p:extLst>
          </p:nvPr>
        </p:nvGraphicFramePr>
        <p:xfrm>
          <a:off x="2514600" y="1128713"/>
          <a:ext cx="9015411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18660"/>
              </p:ext>
            </p:extLst>
          </p:nvPr>
        </p:nvGraphicFramePr>
        <p:xfrm>
          <a:off x="670104" y="655817"/>
          <a:ext cx="2770566" cy="153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5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80037"/>
              </p:ext>
            </p:extLst>
          </p:nvPr>
        </p:nvGraphicFramePr>
        <p:xfrm>
          <a:off x="3671887" y="701294"/>
          <a:ext cx="7715250" cy="54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696288"/>
              </p:ext>
            </p:extLst>
          </p:nvPr>
        </p:nvGraphicFramePr>
        <p:xfrm>
          <a:off x="703709" y="701294"/>
          <a:ext cx="2596703" cy="128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3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36710"/>
              </p:ext>
            </p:extLst>
          </p:nvPr>
        </p:nvGraphicFramePr>
        <p:xfrm>
          <a:off x="2900363" y="1414462"/>
          <a:ext cx="8572500" cy="464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05303"/>
              </p:ext>
            </p:extLst>
          </p:nvPr>
        </p:nvGraphicFramePr>
        <p:xfrm>
          <a:off x="638308" y="618991"/>
          <a:ext cx="2862129" cy="159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78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262338"/>
              </p:ext>
            </p:extLst>
          </p:nvPr>
        </p:nvGraphicFramePr>
        <p:xfrm>
          <a:off x="2471738" y="614363"/>
          <a:ext cx="9058275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73608"/>
              </p:ext>
            </p:extLst>
          </p:nvPr>
        </p:nvGraphicFramePr>
        <p:xfrm>
          <a:off x="588806" y="614363"/>
          <a:ext cx="2468719" cy="171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3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08649"/>
              </p:ext>
            </p:extLst>
          </p:nvPr>
        </p:nvGraphicFramePr>
        <p:xfrm>
          <a:off x="1085851" y="1114425"/>
          <a:ext cx="9629774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129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946701"/>
              </p:ext>
            </p:extLst>
          </p:nvPr>
        </p:nvGraphicFramePr>
        <p:xfrm>
          <a:off x="1628775" y="928689"/>
          <a:ext cx="9101138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482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126022"/>
              </p:ext>
            </p:extLst>
          </p:nvPr>
        </p:nvGraphicFramePr>
        <p:xfrm>
          <a:off x="442913" y="900113"/>
          <a:ext cx="11172826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5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8713" y="3105835"/>
            <a:ext cx="918726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MONITORAGGIO 1° </a:t>
            </a:r>
            <a:r>
              <a:rPr lang="en-US" sz="3200" dirty="0" smtClean="0"/>
              <a:t>QUADRIMESTRE ANDAMENTO </a:t>
            </a:r>
            <a:r>
              <a:rPr lang="en-US" sz="3200" dirty="0"/>
              <a:t>GENERALE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</a:t>
            </a:r>
            <a:r>
              <a:rPr lang="en-US" sz="3200" dirty="0"/>
              <a:t>SCUOLA SECONDARIA DI 1° </a:t>
            </a:r>
            <a:r>
              <a:rPr lang="en-US" sz="3200" dirty="0" smtClean="0"/>
              <a:t>GRADO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7951"/>
              </p:ext>
            </p:extLst>
          </p:nvPr>
        </p:nvGraphicFramePr>
        <p:xfrm>
          <a:off x="1543050" y="828675"/>
          <a:ext cx="1018698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1595"/>
              </p:ext>
            </p:extLst>
          </p:nvPr>
        </p:nvGraphicFramePr>
        <p:xfrm>
          <a:off x="842961" y="557212"/>
          <a:ext cx="2672795" cy="174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7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41529"/>
              </p:ext>
            </p:extLst>
          </p:nvPr>
        </p:nvGraphicFramePr>
        <p:xfrm>
          <a:off x="128588" y="824249"/>
          <a:ext cx="11544300" cy="494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105691"/>
              </p:ext>
            </p:extLst>
          </p:nvPr>
        </p:nvGraphicFramePr>
        <p:xfrm>
          <a:off x="631064" y="614361"/>
          <a:ext cx="11011437" cy="558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33916"/>
              </p:ext>
            </p:extLst>
          </p:nvPr>
        </p:nvGraphicFramePr>
        <p:xfrm>
          <a:off x="772732" y="708337"/>
          <a:ext cx="10857293" cy="559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892544"/>
              </p:ext>
            </p:extLst>
          </p:nvPr>
        </p:nvGraphicFramePr>
        <p:xfrm>
          <a:off x="901521" y="798490"/>
          <a:ext cx="10549609" cy="532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360000"/>
              </p:ext>
            </p:extLst>
          </p:nvPr>
        </p:nvGraphicFramePr>
        <p:xfrm>
          <a:off x="888642" y="837127"/>
          <a:ext cx="10367493" cy="539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269699"/>
              </p:ext>
            </p:extLst>
          </p:nvPr>
        </p:nvGraphicFramePr>
        <p:xfrm>
          <a:off x="6217920" y="809896"/>
          <a:ext cx="4807131" cy="48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96833" y="979713"/>
            <a:ext cx="480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</a:t>
            </a:r>
            <a:r>
              <a:rPr lang="it-IT" sz="2800" dirty="0" smtClean="0"/>
              <a:t>9 </a:t>
            </a:r>
            <a:r>
              <a:rPr lang="it-IT" sz="2800" dirty="0"/>
              <a:t>ricorre </a:t>
            </a:r>
            <a:r>
              <a:rPr lang="it-IT" sz="2800" dirty="0" smtClean="0"/>
              <a:t>212 </a:t>
            </a:r>
            <a:r>
              <a:rPr lang="it-IT" sz="2800" dirty="0"/>
              <a:t>volte su un numero di circa </a:t>
            </a:r>
            <a:r>
              <a:rPr lang="it-IT" sz="2800" dirty="0" smtClean="0"/>
              <a:t>1262 </a:t>
            </a:r>
            <a:r>
              <a:rPr lang="it-IT" sz="2800" dirty="0"/>
              <a:t>voti mentre il </a:t>
            </a:r>
            <a:r>
              <a:rPr lang="it-IT" sz="2800" dirty="0" smtClean="0"/>
              <a:t>10 </a:t>
            </a:r>
            <a:r>
              <a:rPr lang="it-IT" sz="2800" dirty="0"/>
              <a:t>costituisce  </a:t>
            </a:r>
            <a:r>
              <a:rPr lang="it-IT" sz="2800" dirty="0" smtClean="0"/>
              <a:t>l’1%.</a:t>
            </a:r>
            <a:endParaRPr lang="it-IT" sz="2800" dirty="0"/>
          </a:p>
          <a:p>
            <a:r>
              <a:rPr lang="it-IT" sz="2800" dirty="0"/>
              <a:t>Il </a:t>
            </a:r>
            <a:r>
              <a:rPr lang="it-IT" sz="2800" dirty="0" smtClean="0"/>
              <a:t>valore </a:t>
            </a:r>
            <a:r>
              <a:rPr lang="it-IT" sz="2800" dirty="0"/>
              <a:t>con una maggiore frequenza è il </a:t>
            </a:r>
            <a:r>
              <a:rPr lang="it-IT" sz="2800" dirty="0" smtClean="0"/>
              <a:t>7 -390 e il 6= 27% (347). </a:t>
            </a:r>
            <a:r>
              <a:rPr lang="it-IT" sz="2800" dirty="0"/>
              <a:t>Punto di forza è anche la moda </a:t>
            </a:r>
            <a:r>
              <a:rPr lang="it-IT" sz="2800" dirty="0" smtClean="0"/>
              <a:t>dell’8= 24% (300)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81483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27643"/>
              </p:ext>
            </p:extLst>
          </p:nvPr>
        </p:nvGraphicFramePr>
        <p:xfrm>
          <a:off x="3078051" y="1014815"/>
          <a:ext cx="8401653" cy="51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806018"/>
              </p:ext>
            </p:extLst>
          </p:nvPr>
        </p:nvGraphicFramePr>
        <p:xfrm>
          <a:off x="579550" y="618186"/>
          <a:ext cx="2356833" cy="157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8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81705"/>
              </p:ext>
            </p:extLst>
          </p:nvPr>
        </p:nvGraphicFramePr>
        <p:xfrm>
          <a:off x="2798740" y="1541943"/>
          <a:ext cx="8766488" cy="465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923036"/>
              </p:ext>
            </p:extLst>
          </p:nvPr>
        </p:nvGraphicFramePr>
        <p:xfrm>
          <a:off x="682580" y="656824"/>
          <a:ext cx="2511381" cy="166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2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391909"/>
              </p:ext>
            </p:extLst>
          </p:nvPr>
        </p:nvGraphicFramePr>
        <p:xfrm>
          <a:off x="2009103" y="850007"/>
          <a:ext cx="8950817" cy="517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10706"/>
              </p:ext>
            </p:extLst>
          </p:nvPr>
        </p:nvGraphicFramePr>
        <p:xfrm>
          <a:off x="695458" y="850007"/>
          <a:ext cx="2627289" cy="139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29534"/>
              </p:ext>
            </p:extLst>
          </p:nvPr>
        </p:nvGraphicFramePr>
        <p:xfrm>
          <a:off x="2137893" y="500063"/>
          <a:ext cx="8319752" cy="526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813432"/>
              </p:ext>
            </p:extLst>
          </p:nvPr>
        </p:nvGraphicFramePr>
        <p:xfrm>
          <a:off x="645554" y="628650"/>
          <a:ext cx="2426259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3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49645"/>
              </p:ext>
            </p:extLst>
          </p:nvPr>
        </p:nvGraphicFramePr>
        <p:xfrm>
          <a:off x="1414463" y="900112"/>
          <a:ext cx="9629775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21454"/>
              </p:ext>
            </p:extLst>
          </p:nvPr>
        </p:nvGraphicFramePr>
        <p:xfrm>
          <a:off x="618185" y="772732"/>
          <a:ext cx="2305319" cy="16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709536"/>
              </p:ext>
            </p:extLst>
          </p:nvPr>
        </p:nvGraphicFramePr>
        <p:xfrm>
          <a:off x="3245476" y="721217"/>
          <a:ext cx="8293995" cy="539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938417"/>
              </p:ext>
            </p:extLst>
          </p:nvPr>
        </p:nvGraphicFramePr>
        <p:xfrm>
          <a:off x="624223" y="576531"/>
          <a:ext cx="3162166" cy="181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543190"/>
              </p:ext>
            </p:extLst>
          </p:nvPr>
        </p:nvGraphicFramePr>
        <p:xfrm>
          <a:off x="2975020" y="1493948"/>
          <a:ext cx="8603088" cy="471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27916"/>
              </p:ext>
            </p:extLst>
          </p:nvPr>
        </p:nvGraphicFramePr>
        <p:xfrm>
          <a:off x="611344" y="573611"/>
          <a:ext cx="2775800" cy="184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0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886521"/>
              </p:ext>
            </p:extLst>
          </p:nvPr>
        </p:nvGraphicFramePr>
        <p:xfrm>
          <a:off x="3361386" y="1468191"/>
          <a:ext cx="7972021" cy="452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264721"/>
              </p:ext>
            </p:extLst>
          </p:nvPr>
        </p:nvGraphicFramePr>
        <p:xfrm>
          <a:off x="629054" y="609835"/>
          <a:ext cx="2732332" cy="171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80260"/>
              </p:ext>
            </p:extLst>
          </p:nvPr>
        </p:nvGraphicFramePr>
        <p:xfrm>
          <a:off x="3902297" y="1416677"/>
          <a:ext cx="7508383" cy="46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12000"/>
              </p:ext>
            </p:extLst>
          </p:nvPr>
        </p:nvGraphicFramePr>
        <p:xfrm>
          <a:off x="676542" y="724034"/>
          <a:ext cx="3457575" cy="178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5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877153"/>
              </p:ext>
            </p:extLst>
          </p:nvPr>
        </p:nvGraphicFramePr>
        <p:xfrm>
          <a:off x="4185633" y="1983346"/>
          <a:ext cx="7366715" cy="418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635696"/>
              </p:ext>
            </p:extLst>
          </p:nvPr>
        </p:nvGraphicFramePr>
        <p:xfrm>
          <a:off x="728058" y="659640"/>
          <a:ext cx="3457575" cy="178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787198"/>
              </p:ext>
            </p:extLst>
          </p:nvPr>
        </p:nvGraphicFramePr>
        <p:xfrm>
          <a:off x="3026536" y="2099256"/>
          <a:ext cx="8551572" cy="392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15094"/>
              </p:ext>
            </p:extLst>
          </p:nvPr>
        </p:nvGraphicFramePr>
        <p:xfrm>
          <a:off x="516765" y="553389"/>
          <a:ext cx="2728712" cy="19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5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534854"/>
              </p:ext>
            </p:extLst>
          </p:nvPr>
        </p:nvGraphicFramePr>
        <p:xfrm>
          <a:off x="3116687" y="811369"/>
          <a:ext cx="8152327" cy="52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620"/>
              </p:ext>
            </p:extLst>
          </p:nvPr>
        </p:nvGraphicFramePr>
        <p:xfrm>
          <a:off x="592428" y="605307"/>
          <a:ext cx="2356834" cy="124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8447"/>
              </p:ext>
            </p:extLst>
          </p:nvPr>
        </p:nvGraphicFramePr>
        <p:xfrm>
          <a:off x="1057276" y="628650"/>
          <a:ext cx="9801224" cy="515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761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15671"/>
              </p:ext>
            </p:extLst>
          </p:nvPr>
        </p:nvGraphicFramePr>
        <p:xfrm>
          <a:off x="2414588" y="1171575"/>
          <a:ext cx="7586662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86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8713" y="3105835"/>
            <a:ext cx="918726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3200" dirty="0"/>
              <a:t>La tabella riporta la media degli esiti conseguiti da ciascuna classe per disciplina. Nell’ultima colonna è riportata la media d’Istituto per disciplina, che è calcolata sulla media di tutte le classi parallele. </a:t>
            </a:r>
          </a:p>
        </p:txBody>
      </p:sp>
    </p:spTree>
    <p:extLst>
      <p:ext uri="{BB962C8B-B14F-4D97-AF65-F5344CB8AC3E}">
        <p14:creationId xmlns:p14="http://schemas.microsoft.com/office/powerpoint/2010/main" val="19344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2885" y="767391"/>
            <a:ext cx="104447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Dall’analisi dei dati valutativi del primo quadrimestre e dalla loro comparazione con i livelli di partenza </a:t>
            </a:r>
            <a:r>
              <a:rPr lang="it-IT" sz="2400" dirty="0" smtClean="0"/>
              <a:t>e gli esiti del pagellino </a:t>
            </a:r>
            <a:r>
              <a:rPr lang="it-IT" sz="2400" dirty="0"/>
              <a:t>è emerso che: Le classi </a:t>
            </a:r>
            <a:r>
              <a:rPr lang="it-IT" sz="2400" dirty="0" smtClean="0"/>
              <a:t>PRIME si </a:t>
            </a:r>
            <a:r>
              <a:rPr lang="it-IT" sz="2400" dirty="0"/>
              <a:t>presentano abbastanza omogenee tra di loro con una valutazione media assoluta di </a:t>
            </a:r>
            <a:r>
              <a:rPr lang="it-IT" sz="2400" dirty="0" smtClean="0"/>
              <a:t>7,2. </a:t>
            </a:r>
            <a:r>
              <a:rPr lang="it-IT" sz="2400" dirty="0"/>
              <a:t>Sensibili progressi hanno fatto registrare rispetto alla situazione di partenza. </a:t>
            </a:r>
            <a:r>
              <a:rPr lang="it-IT" sz="2400" dirty="0" smtClean="0"/>
              <a:t>Le </a:t>
            </a:r>
            <a:r>
              <a:rPr lang="it-IT" sz="2400" dirty="0"/>
              <a:t>classi seconde evidenziano </a:t>
            </a:r>
            <a:r>
              <a:rPr lang="it-IT" sz="2400" dirty="0" smtClean="0"/>
              <a:t>eterogeneità </a:t>
            </a:r>
            <a:r>
              <a:rPr lang="it-IT" sz="2400" dirty="0"/>
              <a:t>tra di loro in termini di risultati medi conseguiti. Andiamo, infatti, da un </a:t>
            </a:r>
            <a:r>
              <a:rPr lang="it-IT" sz="2400" dirty="0" smtClean="0"/>
              <a:t>7,80 </a:t>
            </a:r>
            <a:r>
              <a:rPr lang="it-IT" sz="2400" dirty="0"/>
              <a:t>a un </a:t>
            </a:r>
            <a:r>
              <a:rPr lang="it-IT" sz="2400" dirty="0" smtClean="0"/>
              <a:t>7,16 </a:t>
            </a:r>
            <a:r>
              <a:rPr lang="it-IT" sz="2400" dirty="0"/>
              <a:t>mentre la media assoluta d’istituto si attesta sul </a:t>
            </a:r>
            <a:r>
              <a:rPr lang="it-IT" sz="2400" dirty="0" smtClean="0"/>
              <a:t>7,67</a:t>
            </a:r>
            <a:r>
              <a:rPr lang="it-IT" sz="2400" dirty="0"/>
              <a:t>. Anche le classi seconde hanno evidenziato sensibili progressi rispetto agli esiti </a:t>
            </a:r>
            <a:r>
              <a:rPr lang="it-IT" sz="2400" dirty="0" smtClean="0"/>
              <a:t>del 1° periodo intermedio. </a:t>
            </a:r>
            <a:r>
              <a:rPr lang="it-IT" sz="2400" dirty="0"/>
              <a:t>Le classi terze si presentano sensibilmente eterogenee con valori medi per classe che oscillano tra il </a:t>
            </a:r>
            <a:r>
              <a:rPr lang="it-IT" sz="2400" dirty="0" smtClean="0"/>
              <a:t>7,72 </a:t>
            </a:r>
            <a:r>
              <a:rPr lang="it-IT" sz="2400" dirty="0"/>
              <a:t>e il </a:t>
            </a:r>
            <a:r>
              <a:rPr lang="it-IT" sz="2400" dirty="0" smtClean="0"/>
              <a:t>7,36,-7,5. </a:t>
            </a:r>
            <a:r>
              <a:rPr lang="it-IT" sz="2400" dirty="0"/>
              <a:t>La media assoluta è di </a:t>
            </a:r>
            <a:r>
              <a:rPr lang="it-IT" sz="2400" dirty="0" smtClean="0"/>
              <a:t>7,34. </a:t>
            </a:r>
            <a:r>
              <a:rPr lang="it-IT" sz="2400" dirty="0"/>
              <a:t>Seppure a livelli diversi ,tutte le classi hanno fatto registrare progressione nell’apprendimento. </a:t>
            </a:r>
            <a:r>
              <a:rPr lang="it-IT" sz="2400" dirty="0" smtClean="0"/>
              <a:t>La </a:t>
            </a:r>
            <a:r>
              <a:rPr lang="it-IT" sz="2400" dirty="0"/>
              <a:t>media assoluta d’istituto è </a:t>
            </a:r>
            <a:r>
              <a:rPr lang="it-IT" sz="2400" dirty="0" smtClean="0"/>
              <a:t>7,3</a:t>
            </a:r>
          </a:p>
          <a:p>
            <a:endParaRPr lang="it-IT" sz="2400" dirty="0"/>
          </a:p>
          <a:p>
            <a:r>
              <a:rPr lang="it-IT" sz="2400" dirty="0" smtClean="0"/>
              <a:t>Referente della valutazione </a:t>
            </a:r>
            <a:r>
              <a:rPr lang="it-IT" sz="1400" dirty="0" smtClean="0"/>
              <a:t>Prof.ssa Carmela </a:t>
            </a:r>
            <a:r>
              <a:rPr lang="it-IT" sz="1400" dirty="0" err="1" smtClean="0"/>
              <a:t>Arcidiacone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064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475438"/>
              </p:ext>
            </p:extLst>
          </p:nvPr>
        </p:nvGraphicFramePr>
        <p:xfrm>
          <a:off x="414338" y="695459"/>
          <a:ext cx="11515725" cy="54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16425"/>
              </p:ext>
            </p:extLst>
          </p:nvPr>
        </p:nvGraphicFramePr>
        <p:xfrm>
          <a:off x="742950" y="837127"/>
          <a:ext cx="10601325" cy="48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1557</TotalTime>
  <Words>930</Words>
  <Application>Microsoft Office PowerPoint</Application>
  <PresentationFormat>Personalizzato</PresentationFormat>
  <Paragraphs>204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Organico</vt:lpstr>
      <vt:lpstr>Presentazione standard di PowerPoint</vt:lpstr>
      <vt:lpstr>La conclusione degli scrutini relativi al primo quadrimestre rappresenta per la nostra Istituzione Scolastica un’occasione per riflettere sui risultati raggiunti e per definire i futuri obiettivi strategici, nell’ottica di un continuo miglioramento.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Marino</cp:lastModifiedBy>
  <cp:revision>118</cp:revision>
  <dcterms:created xsi:type="dcterms:W3CDTF">2018-12-06T20:43:28Z</dcterms:created>
  <dcterms:modified xsi:type="dcterms:W3CDTF">2019-02-14T21:41:01Z</dcterms:modified>
</cp:coreProperties>
</file>